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handoutMasterIdLst>
    <p:handoutMasterId r:id="rId27"/>
  </p:handoutMasterIdLst>
  <p:sldIdLst>
    <p:sldId id="390" r:id="rId2"/>
    <p:sldId id="513" r:id="rId3"/>
    <p:sldId id="511" r:id="rId4"/>
    <p:sldId id="524" r:id="rId5"/>
    <p:sldId id="469" r:id="rId6"/>
    <p:sldId id="440" r:id="rId7"/>
    <p:sldId id="525" r:id="rId8"/>
    <p:sldId id="527" r:id="rId9"/>
    <p:sldId id="528" r:id="rId10"/>
    <p:sldId id="397" r:id="rId11"/>
    <p:sldId id="529" r:id="rId12"/>
    <p:sldId id="531" r:id="rId13"/>
    <p:sldId id="530" r:id="rId14"/>
    <p:sldId id="537" r:id="rId15"/>
    <p:sldId id="523" r:id="rId16"/>
    <p:sldId id="533" r:id="rId17"/>
    <p:sldId id="535" r:id="rId18"/>
    <p:sldId id="538" r:id="rId19"/>
    <p:sldId id="536" r:id="rId20"/>
    <p:sldId id="539" r:id="rId21"/>
    <p:sldId id="521" r:id="rId22"/>
    <p:sldId id="515" r:id="rId23"/>
    <p:sldId id="522" r:id="rId24"/>
    <p:sldId id="520" r:id="rId25"/>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53CC99-CF93-4D99-99E6-C901868AB197}">
          <p14:sldIdLst>
            <p14:sldId id="390"/>
            <p14:sldId id="513"/>
            <p14:sldId id="511"/>
            <p14:sldId id="524"/>
            <p14:sldId id="469"/>
            <p14:sldId id="440"/>
            <p14:sldId id="525"/>
            <p14:sldId id="527"/>
            <p14:sldId id="528"/>
            <p14:sldId id="397"/>
            <p14:sldId id="529"/>
            <p14:sldId id="531"/>
            <p14:sldId id="530"/>
            <p14:sldId id="537"/>
            <p14:sldId id="523"/>
            <p14:sldId id="533"/>
            <p14:sldId id="535"/>
            <p14:sldId id="538"/>
            <p14:sldId id="536"/>
            <p14:sldId id="539"/>
            <p14:sldId id="521"/>
            <p14:sldId id="515"/>
            <p14:sldId id="522"/>
            <p14:sldId id="520"/>
          </p14:sldIdLst>
        </p14:section>
        <p14:section name="Assets" id="{073FBF7A-8AE2-49D9-BA74-F8DCDA7BE14F}">
          <p14:sldIdLst/>
        </p14:section>
        <p14:section name="Graveyard" id="{346C023C-6C30-44BE-9CA2-5331D232E5E3}">
          <p14:sldIdLst/>
        </p14:section>
      </p14:sectionLst>
    </p:ext>
    <p:ext uri="{EFAFB233-063F-42B5-8137-9DF3F51BA10A}">
      <p15:sldGuideLst xmlns:p15="http://schemas.microsoft.com/office/powerpoint/2012/main">
        <p15:guide id="1" orient="horz" pos="486">
          <p15:clr>
            <a:srgbClr val="A4A3A4"/>
          </p15:clr>
        </p15:guide>
        <p15:guide id="2" orient="horz" pos="3157">
          <p15:clr>
            <a:srgbClr val="A4A3A4"/>
          </p15:clr>
        </p15:guide>
        <p15:guide id="3" orient="horz" pos="259">
          <p15:clr>
            <a:srgbClr val="A4A3A4"/>
          </p15:clr>
        </p15:guide>
        <p15:guide id="4" orient="horz" pos="2773">
          <p15:clr>
            <a:srgbClr val="A4A3A4"/>
          </p15:clr>
        </p15:guide>
        <p15:guide id="5" orient="horz" pos="3205">
          <p15:clr>
            <a:srgbClr val="A4A3A4"/>
          </p15:clr>
        </p15:guide>
        <p15:guide id="6" orient="horz" pos="1131">
          <p15:clr>
            <a:srgbClr val="A4A3A4"/>
          </p15:clr>
        </p15:guide>
        <p15:guide id="7" orient="horz" pos="1053">
          <p15:clr>
            <a:srgbClr val="A4A3A4"/>
          </p15:clr>
        </p15:guide>
        <p15:guide id="8" orient="horz" pos="1720">
          <p15:clr>
            <a:srgbClr val="A4A3A4"/>
          </p15:clr>
        </p15:guide>
        <p15:guide id="9" pos="5392">
          <p15:clr>
            <a:srgbClr val="A4A3A4"/>
          </p15:clr>
        </p15:guide>
        <p15:guide id="10" pos="5544">
          <p15:clr>
            <a:srgbClr val="A4A3A4"/>
          </p15:clr>
        </p15:guide>
        <p15:guide id="11" pos="147">
          <p15:clr>
            <a:srgbClr val="A4A3A4"/>
          </p15:clr>
        </p15:guide>
        <p15:guide id="12" pos="2895">
          <p15:clr>
            <a:srgbClr val="A4A3A4"/>
          </p15:clr>
        </p15:guide>
        <p15:guide id="13" pos="3542">
          <p15:clr>
            <a:srgbClr val="A4A3A4"/>
          </p15:clr>
        </p15:guide>
        <p15:guide id="14" pos="832">
          <p15:clr>
            <a:srgbClr val="A4A3A4"/>
          </p15:clr>
        </p15:guide>
        <p15:guide id="15" pos="56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36"/>
    <a:srgbClr val="F5F5F5"/>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78686" autoAdjust="0"/>
  </p:normalViewPr>
  <p:slideViewPr>
    <p:cSldViewPr snapToObjects="1">
      <p:cViewPr varScale="1">
        <p:scale>
          <a:sx n="105" d="100"/>
          <a:sy n="105" d="100"/>
        </p:scale>
        <p:origin x="120" y="198"/>
      </p:cViewPr>
      <p:guideLst>
        <p:guide orient="horz" pos="486"/>
        <p:guide orient="horz" pos="3157"/>
        <p:guide orient="horz" pos="259"/>
        <p:guide orient="horz" pos="2773"/>
        <p:guide orient="horz" pos="3205"/>
        <p:guide orient="horz" pos="1131"/>
        <p:guide orient="horz" pos="1053"/>
        <p:guide orient="horz" pos="1720"/>
        <p:guide pos="5392"/>
        <p:guide pos="5544"/>
        <p:guide pos="147"/>
        <p:guide pos="2895"/>
        <p:guide pos="3542"/>
        <p:guide pos="832"/>
        <p:guide pos="560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850444" y="1"/>
            <a:ext cx="2945659" cy="496411"/>
          </a:xfrm>
          <a:prstGeom prst="rect">
            <a:avLst/>
          </a:prstGeom>
        </p:spPr>
        <p:txBody>
          <a:bodyPr vert="horz" lIns="93324" tIns="46662" rIns="93324" bIns="46662" rtlCol="0"/>
          <a:lstStyle>
            <a:lvl1pPr algn="r">
              <a:defRPr sz="1200"/>
            </a:lvl1pPr>
          </a:lstStyle>
          <a:p>
            <a:fld id="{4911D9AA-3F23-194C-BD61-9FE1A0BF51DD}" type="datetimeFigureOut">
              <a:rPr lang="en-US" smtClean="0"/>
              <a:t>11/28/2016</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3324" tIns="46662" rIns="93324" bIns="46662" rtlCol="0" anchor="b"/>
          <a:lstStyle>
            <a:lvl1pPr algn="r">
              <a:defRPr sz="1200"/>
            </a:lvl1pPr>
          </a:lstStyle>
          <a:p>
            <a:fld id="{E405E69D-AB86-9042-A11C-6C4ACD3CB57F}" type="slidenum">
              <a:rPr lang="en-US" smtClean="0"/>
              <a:t>‹#›</a:t>
            </a:fld>
            <a:endParaRPr lang="en-US"/>
          </a:p>
        </p:txBody>
      </p:sp>
    </p:spTree>
    <p:extLst>
      <p:ext uri="{BB962C8B-B14F-4D97-AF65-F5344CB8AC3E}">
        <p14:creationId xmlns:p14="http://schemas.microsoft.com/office/powerpoint/2010/main" val="297922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850444" y="1"/>
            <a:ext cx="2945659" cy="496411"/>
          </a:xfrm>
          <a:prstGeom prst="rect">
            <a:avLst/>
          </a:prstGeom>
        </p:spPr>
        <p:txBody>
          <a:bodyPr vert="horz" lIns="93324" tIns="46662" rIns="93324" bIns="46662" rtlCol="0"/>
          <a:lstStyle>
            <a:lvl1pPr algn="r">
              <a:defRPr sz="1200"/>
            </a:lvl1pPr>
          </a:lstStyle>
          <a:p>
            <a:fld id="{69CE13F2-6AF5-E54A-9B6B-D41ABF988BC4}" type="datetimeFigureOut">
              <a:rPr lang="en-US" smtClean="0"/>
              <a:t>11/28/2016</a:t>
            </a:fld>
            <a:endParaRPr lang="en-US"/>
          </a:p>
        </p:txBody>
      </p:sp>
      <p:sp>
        <p:nvSpPr>
          <p:cNvPr id="4" name="Slide Image Placeholder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3324" tIns="46662" rIns="93324" bIns="46662" rtlCol="0" anchor="b"/>
          <a:lstStyle>
            <a:lvl1pPr algn="r">
              <a:defRPr sz="1200"/>
            </a:lvl1pPr>
          </a:lstStyle>
          <a:p>
            <a:fld id="{AAA94CFF-4DBC-9B4C-9CC5-F923B21DC8CC}" type="slidenum">
              <a:rPr lang="en-US" smtClean="0"/>
              <a:t>‹#›</a:t>
            </a:fld>
            <a:endParaRPr lang="en-US"/>
          </a:p>
        </p:txBody>
      </p:sp>
    </p:spTree>
    <p:extLst>
      <p:ext uri="{BB962C8B-B14F-4D97-AF65-F5344CB8AC3E}">
        <p14:creationId xmlns:p14="http://schemas.microsoft.com/office/powerpoint/2010/main" val="1958533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A94CFF-4DBC-9B4C-9CC5-F923B21DC8CC}" type="slidenum">
              <a:rPr lang="en-US" smtClean="0"/>
              <a:t>1</a:t>
            </a:fld>
            <a:endParaRPr lang="en-US"/>
          </a:p>
        </p:txBody>
      </p:sp>
    </p:spTree>
    <p:extLst>
      <p:ext uri="{BB962C8B-B14F-4D97-AF65-F5344CB8AC3E}">
        <p14:creationId xmlns:p14="http://schemas.microsoft.com/office/powerpoint/2010/main" val="3799748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A94CFF-4DBC-9B4C-9CC5-F923B21DC8CC}" type="slidenum">
              <a:rPr lang="en-US" smtClean="0"/>
              <a:t>10</a:t>
            </a:fld>
            <a:endParaRPr lang="en-US"/>
          </a:p>
        </p:txBody>
      </p:sp>
    </p:spTree>
    <p:extLst>
      <p:ext uri="{BB962C8B-B14F-4D97-AF65-F5344CB8AC3E}">
        <p14:creationId xmlns:p14="http://schemas.microsoft.com/office/powerpoint/2010/main" val="353206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Narrative</a:t>
            </a:r>
            <a:r>
              <a:rPr lang="en-GB" baseline="0" dirty="0"/>
              <a:t> Project tested a variety of frames and the research showed that these four stood out as the most impactful with the Engaged UK audience:</a:t>
            </a:r>
          </a:p>
          <a:p>
            <a:pPr marL="171450" indent="-171450">
              <a:buFont typeface="Arial" panose="020B0604020202020204" pitchFamily="34" charset="0"/>
              <a:buChar char="•"/>
            </a:pPr>
            <a:r>
              <a:rPr lang="en-GB" baseline="0" dirty="0"/>
              <a:t>Autonomy – best expressed as Independence</a:t>
            </a:r>
          </a:p>
          <a:p>
            <a:pPr marL="171450" indent="-171450">
              <a:buFont typeface="Arial" panose="020B0604020202020204" pitchFamily="34" charset="0"/>
              <a:buChar char="•"/>
            </a:pPr>
            <a:r>
              <a:rPr lang="en-GB" baseline="0" dirty="0"/>
              <a:t>Morality – best expressed as Shared Values</a:t>
            </a:r>
          </a:p>
          <a:p>
            <a:pPr marL="171450" indent="-171450">
              <a:buFont typeface="Arial" panose="020B0604020202020204" pitchFamily="34" charset="0"/>
              <a:buChar char="•"/>
            </a:pPr>
            <a:r>
              <a:rPr lang="en-GB" baseline="0" dirty="0"/>
              <a:t>Partnership</a:t>
            </a:r>
          </a:p>
          <a:p>
            <a:pPr marL="171450" indent="-171450">
              <a:buFont typeface="Arial" panose="020B0604020202020204" pitchFamily="34" charset="0"/>
              <a:buChar char="•"/>
            </a:pPr>
            <a:r>
              <a:rPr lang="en-GB" baseline="0" dirty="0"/>
              <a:t>Progress</a:t>
            </a:r>
          </a:p>
        </p:txBody>
      </p:sp>
      <p:sp>
        <p:nvSpPr>
          <p:cNvPr id="4" name="Slide Number Placeholder 3"/>
          <p:cNvSpPr>
            <a:spLocks noGrp="1"/>
          </p:cNvSpPr>
          <p:nvPr>
            <p:ph type="sldNum" sz="quarter" idx="10"/>
          </p:nvPr>
        </p:nvSpPr>
        <p:spPr/>
        <p:txBody>
          <a:bodyPr/>
          <a:lstStyle/>
          <a:p>
            <a:fld id="{AAA94CFF-4DBC-9B4C-9CC5-F923B21DC8CC}" type="slidenum">
              <a:rPr lang="en-US" smtClean="0"/>
              <a:t>11</a:t>
            </a:fld>
            <a:endParaRPr lang="en-US"/>
          </a:p>
        </p:txBody>
      </p:sp>
    </p:spTree>
    <p:extLst>
      <p:ext uri="{BB962C8B-B14F-4D97-AF65-F5344CB8AC3E}">
        <p14:creationId xmlns:p14="http://schemas.microsoft.com/office/powerpoint/2010/main" val="1199769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Language testing with members of the Engaged Public showed that these were effective words and phrases to express the four narrative frames to our target audience.</a:t>
            </a:r>
            <a:endParaRPr lang="en-GB" dirty="0"/>
          </a:p>
        </p:txBody>
      </p:sp>
      <p:sp>
        <p:nvSpPr>
          <p:cNvPr id="4" name="Slide Number Placeholder 3"/>
          <p:cNvSpPr>
            <a:spLocks noGrp="1"/>
          </p:cNvSpPr>
          <p:nvPr>
            <p:ph type="sldNum" sz="quarter" idx="10"/>
          </p:nvPr>
        </p:nvSpPr>
        <p:spPr/>
        <p:txBody>
          <a:bodyPr/>
          <a:lstStyle/>
          <a:p>
            <a:fld id="{AAA94CFF-4DBC-9B4C-9CC5-F923B21DC8CC}" type="slidenum">
              <a:rPr lang="en-US" smtClean="0"/>
              <a:t>12</a:t>
            </a:fld>
            <a:endParaRPr lang="en-US"/>
          </a:p>
        </p:txBody>
      </p:sp>
    </p:spTree>
    <p:extLst>
      <p:ext uri="{BB962C8B-B14F-4D97-AF65-F5344CB8AC3E}">
        <p14:creationId xmlns:p14="http://schemas.microsoft.com/office/powerpoint/2010/main" val="1199769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formula for how these frames work together</a:t>
            </a:r>
            <a:r>
              <a:rPr lang="en-GB" baseline="0" dirty="0"/>
              <a:t>.</a:t>
            </a:r>
          </a:p>
          <a:p>
            <a:r>
              <a:rPr lang="en-GB" baseline="0" dirty="0"/>
              <a:t>This approach persuades Swings, emboldens Supporters, and appeases Sceptics.</a:t>
            </a:r>
          </a:p>
          <a:p>
            <a:endParaRPr lang="en-GB" dirty="0"/>
          </a:p>
          <a:p>
            <a:pPr marL="171450" indent="-171450">
              <a:buFont typeface="Arial" panose="020B0604020202020204" pitchFamily="34" charset="0"/>
              <a:buChar char="•"/>
            </a:pPr>
            <a:r>
              <a:rPr lang="en-GB" b="1" dirty="0"/>
              <a:t>Independence</a:t>
            </a:r>
            <a:r>
              <a:rPr lang="en-GB" dirty="0"/>
              <a:t> – </a:t>
            </a:r>
            <a:r>
              <a:rPr lang="en-GB" sz="1200" b="0" i="0" u="none" strike="noStrike" kern="1200" baseline="0" dirty="0">
                <a:solidFill>
                  <a:schemeClr val="tx1"/>
                </a:solidFill>
                <a:latin typeface="+mn-lt"/>
                <a:ea typeface="+mn-ea"/>
                <a:cs typeface="+mn-cs"/>
              </a:rPr>
              <a:t>Emphasising independence as the end goal of development is the most compelling theme across all audiences—and helps convert the most Swings to Supporters</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Shared Values </a:t>
            </a:r>
            <a:r>
              <a:rPr lang="en-GB" sz="1200" b="0" i="0" u="none" strike="noStrike" kern="1200" baseline="0" dirty="0">
                <a:solidFill>
                  <a:schemeClr val="tx1"/>
                </a:solidFill>
                <a:latin typeface="+mn-lt"/>
                <a:ea typeface="+mn-ea"/>
                <a:cs typeface="+mn-cs"/>
              </a:rPr>
              <a:t>- This theme reminds most people of a belief they already hold: every human life has value. That people living in the world’s poorest places have the same hopes and dreams as the rest of us and that we have a moral obligation to help them reach their potential</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Partnership </a:t>
            </a:r>
            <a:r>
              <a:rPr lang="en-GB" sz="1200" b="0" i="0" u="none" strike="noStrike" kern="1200" baseline="0" dirty="0">
                <a:solidFill>
                  <a:schemeClr val="tx1"/>
                </a:solidFill>
                <a:latin typeface="+mn-lt"/>
                <a:ea typeface="+mn-ea"/>
                <a:cs typeface="+mn-cs"/>
              </a:rPr>
              <a:t>– Explaining that people in developing countries actively participate in making development programmes work is a critical theme for Swings</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Progress</a:t>
            </a:r>
            <a:r>
              <a:rPr lang="en-GB" sz="1200" b="0" i="0" u="none" strike="noStrike" kern="1200" baseline="0" dirty="0">
                <a:solidFill>
                  <a:schemeClr val="tx1"/>
                </a:solidFill>
                <a:latin typeface="+mn-lt"/>
                <a:ea typeface="+mn-ea"/>
                <a:cs typeface="+mn-cs"/>
              </a:rPr>
              <a:t> – This is not persuasive on its own, but is a supporting theme. The theme that development programmes are effective supports the other ideas in the narrative by educating the public about what has been achieved.</a:t>
            </a:r>
          </a:p>
        </p:txBody>
      </p:sp>
      <p:sp>
        <p:nvSpPr>
          <p:cNvPr id="4" name="Slide Number Placeholder 3"/>
          <p:cNvSpPr>
            <a:spLocks noGrp="1"/>
          </p:cNvSpPr>
          <p:nvPr>
            <p:ph type="sldNum" sz="quarter" idx="10"/>
          </p:nvPr>
        </p:nvSpPr>
        <p:spPr/>
        <p:txBody>
          <a:bodyPr/>
          <a:lstStyle/>
          <a:p>
            <a:fld id="{AAA94CFF-4DBC-9B4C-9CC5-F923B21DC8CC}" type="slidenum">
              <a:rPr lang="en-US" smtClean="0"/>
              <a:t>13</a:t>
            </a:fld>
            <a:endParaRPr lang="en-US"/>
          </a:p>
        </p:txBody>
      </p:sp>
    </p:spTree>
    <p:extLst>
      <p:ext uri="{BB962C8B-B14F-4D97-AF65-F5344CB8AC3E}">
        <p14:creationId xmlns:p14="http://schemas.microsoft.com/office/powerpoint/2010/main" val="1199769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most important lesson from The Narrative Project research: “independence” as the end goal of development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key lesson is that the world’s poorest people have both the desire and the potential to stand on their own two feet and control their own destinies. This finding challenges the development sector’s current communications practices. It also has the power to transform our work and its impact.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 the language testing ‘independence’ was the most popular term for the theme of self-sufficiency/autonomy.</a:t>
            </a:r>
          </a:p>
          <a:p>
            <a:endParaRPr lang="en-GB" dirty="0"/>
          </a:p>
        </p:txBody>
      </p:sp>
      <p:sp>
        <p:nvSpPr>
          <p:cNvPr id="4" name="Slide Number Placeholder 3"/>
          <p:cNvSpPr>
            <a:spLocks noGrp="1"/>
          </p:cNvSpPr>
          <p:nvPr>
            <p:ph type="sldNum" sz="quarter" idx="10"/>
          </p:nvPr>
        </p:nvSpPr>
        <p:spPr/>
        <p:txBody>
          <a:bodyPr/>
          <a:lstStyle/>
          <a:p>
            <a:fld id="{AAA94CFF-4DBC-9B4C-9CC5-F923B21DC8CC}" type="slidenum">
              <a:rPr lang="en-US" smtClean="0"/>
              <a:t>14</a:t>
            </a:fld>
            <a:endParaRPr lang="en-US"/>
          </a:p>
        </p:txBody>
      </p:sp>
    </p:spTree>
    <p:extLst>
      <p:ext uri="{BB962C8B-B14F-4D97-AF65-F5344CB8AC3E}">
        <p14:creationId xmlns:p14="http://schemas.microsoft.com/office/powerpoint/2010/main" val="2409802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A94CFF-4DBC-9B4C-9CC5-F923B21DC8CC}" type="slidenum">
              <a:rPr lang="en-US" smtClean="0"/>
              <a:t>15</a:t>
            </a:fld>
            <a:endParaRPr lang="en-US"/>
          </a:p>
        </p:txBody>
      </p:sp>
    </p:spTree>
    <p:extLst>
      <p:ext uri="{BB962C8B-B14F-4D97-AF65-F5344CB8AC3E}">
        <p14:creationId xmlns:p14="http://schemas.microsoft.com/office/powerpoint/2010/main" val="527452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This language tested well with all audience segments.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There is also specific information in the Narrative Project User Guide about which narrative themes to emphasise with each audience – Supporters; Swings; Sceptics</a:t>
            </a:r>
            <a:endParaRPr lang="en-GB" dirty="0"/>
          </a:p>
        </p:txBody>
      </p:sp>
      <p:sp>
        <p:nvSpPr>
          <p:cNvPr id="4" name="Slide Number Placeholder 3"/>
          <p:cNvSpPr>
            <a:spLocks noGrp="1"/>
          </p:cNvSpPr>
          <p:nvPr>
            <p:ph type="sldNum" sz="quarter" idx="10"/>
          </p:nvPr>
        </p:nvSpPr>
        <p:spPr/>
        <p:txBody>
          <a:bodyPr/>
          <a:lstStyle/>
          <a:p>
            <a:fld id="{AAA94CFF-4DBC-9B4C-9CC5-F923B21DC8CC}" type="slidenum">
              <a:rPr lang="en-US" smtClean="0"/>
              <a:t>16</a:t>
            </a:fld>
            <a:endParaRPr lang="en-US"/>
          </a:p>
        </p:txBody>
      </p:sp>
    </p:spTree>
    <p:extLst>
      <p:ext uri="{BB962C8B-B14F-4D97-AF65-F5344CB8AC3E}">
        <p14:creationId xmlns:p14="http://schemas.microsoft.com/office/powerpoint/2010/main" val="1199769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A94CFF-4DBC-9B4C-9CC5-F923B21DC8CC}" type="slidenum">
              <a:rPr lang="en-US" smtClean="0"/>
              <a:t>17</a:t>
            </a:fld>
            <a:endParaRPr lang="en-US"/>
          </a:p>
        </p:txBody>
      </p:sp>
    </p:spTree>
    <p:extLst>
      <p:ext uri="{BB962C8B-B14F-4D97-AF65-F5344CB8AC3E}">
        <p14:creationId xmlns:p14="http://schemas.microsoft.com/office/powerpoint/2010/main" val="2066318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A94CFF-4DBC-9B4C-9CC5-F923B21DC8CC}" type="slidenum">
              <a:rPr lang="en-US" smtClean="0"/>
              <a:t>18</a:t>
            </a:fld>
            <a:endParaRPr lang="en-US"/>
          </a:p>
        </p:txBody>
      </p:sp>
    </p:spTree>
    <p:extLst>
      <p:ext uri="{BB962C8B-B14F-4D97-AF65-F5344CB8AC3E}">
        <p14:creationId xmlns:p14="http://schemas.microsoft.com/office/powerpoint/2010/main" val="2212377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There is also more information in the User Guide on:</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Campaign messaging</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Messages for speaking</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An example of a success story</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Example Facebook posts, Tweets, and Blogs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Creative images to represent each narrative theme</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 creative brief and a content creators checklist</a:t>
            </a:r>
          </a:p>
        </p:txBody>
      </p:sp>
      <p:sp>
        <p:nvSpPr>
          <p:cNvPr id="4" name="Slide Number Placeholder 3"/>
          <p:cNvSpPr>
            <a:spLocks noGrp="1"/>
          </p:cNvSpPr>
          <p:nvPr>
            <p:ph type="sldNum" sz="quarter" idx="10"/>
          </p:nvPr>
        </p:nvSpPr>
        <p:spPr/>
        <p:txBody>
          <a:bodyPr/>
          <a:lstStyle/>
          <a:p>
            <a:fld id="{AAA94CFF-4DBC-9B4C-9CC5-F923B21DC8CC}" type="slidenum">
              <a:rPr lang="en-US" smtClean="0"/>
              <a:t>19</a:t>
            </a:fld>
            <a:endParaRPr lang="en-US"/>
          </a:p>
        </p:txBody>
      </p:sp>
    </p:spTree>
    <p:extLst>
      <p:ext uri="{BB962C8B-B14F-4D97-AF65-F5344CB8AC3E}">
        <p14:creationId xmlns:p14="http://schemas.microsoft.com/office/powerpoint/2010/main" val="199993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Throughout 2013 and 2014</a:t>
            </a:r>
            <a:r>
              <a:rPr lang="en-GB" baseline="0" dirty="0"/>
              <a:t> this group of NGOs have been working together to figure out how we can together change the conversation and build support for global development. </a:t>
            </a:r>
          </a:p>
          <a:p>
            <a:endParaRPr lang="en-GB" dirty="0"/>
          </a:p>
          <a:p>
            <a:r>
              <a:rPr lang="en-GB" sz="1200" b="0" i="0" u="none" strike="noStrike" kern="1200" baseline="0" dirty="0">
                <a:solidFill>
                  <a:schemeClr val="tx1"/>
                </a:solidFill>
                <a:latin typeface="+mn-lt"/>
                <a:ea typeface="+mn-ea"/>
                <a:cs typeface="+mn-cs"/>
              </a:rPr>
              <a:t>Can the public conversation about global development be changed to foster a more positive understanding of the issues? </a:t>
            </a:r>
            <a:endParaRPr lang="en-GB" dirty="0"/>
          </a:p>
        </p:txBody>
      </p:sp>
      <p:sp>
        <p:nvSpPr>
          <p:cNvPr id="4" name="Slide Number Placeholder 3"/>
          <p:cNvSpPr>
            <a:spLocks noGrp="1"/>
          </p:cNvSpPr>
          <p:nvPr>
            <p:ph type="sldNum" sz="quarter" idx="10"/>
          </p:nvPr>
        </p:nvSpPr>
        <p:spPr/>
        <p:txBody>
          <a:bodyPr/>
          <a:lstStyle/>
          <a:p>
            <a:fld id="{AAA94CFF-4DBC-9B4C-9CC5-F923B21DC8CC}" type="slidenum">
              <a:rPr lang="en-US" smtClean="0"/>
              <a:t>2</a:t>
            </a:fld>
            <a:endParaRPr lang="en-US"/>
          </a:p>
        </p:txBody>
      </p:sp>
    </p:spTree>
    <p:extLst>
      <p:ext uri="{BB962C8B-B14F-4D97-AF65-F5344CB8AC3E}">
        <p14:creationId xmlns:p14="http://schemas.microsoft.com/office/powerpoint/2010/main" val="1802666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A94CFF-4DBC-9B4C-9CC5-F923B21DC8CC}" type="slidenum">
              <a:rPr lang="en-US" smtClean="0"/>
              <a:t>20</a:t>
            </a:fld>
            <a:endParaRPr lang="en-US"/>
          </a:p>
        </p:txBody>
      </p:sp>
    </p:spTree>
    <p:extLst>
      <p:ext uri="{BB962C8B-B14F-4D97-AF65-F5344CB8AC3E}">
        <p14:creationId xmlns:p14="http://schemas.microsoft.com/office/powerpoint/2010/main" val="3082213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next step is to try out the narrative approach in the real world. It can be used to create anything from speeches to video content to social media. To determine if The Narrative Project approach can truly help change the conversation, organisations need to test it for themselves, see what works, refine, and test again.</a:t>
            </a:r>
          </a:p>
          <a:p>
            <a:endParaRPr lang="en-GB" dirty="0"/>
          </a:p>
        </p:txBody>
      </p:sp>
      <p:sp>
        <p:nvSpPr>
          <p:cNvPr id="4" name="Slide Number Placeholder 3"/>
          <p:cNvSpPr>
            <a:spLocks noGrp="1"/>
          </p:cNvSpPr>
          <p:nvPr>
            <p:ph type="sldNum" sz="quarter" idx="10"/>
          </p:nvPr>
        </p:nvSpPr>
        <p:spPr/>
        <p:txBody>
          <a:bodyPr/>
          <a:lstStyle/>
          <a:p>
            <a:fld id="{AAA94CFF-4DBC-9B4C-9CC5-F923B21DC8CC}" type="slidenum">
              <a:rPr lang="en-US" smtClean="0"/>
              <a:t>21</a:t>
            </a:fld>
            <a:endParaRPr lang="en-US"/>
          </a:p>
        </p:txBody>
      </p:sp>
    </p:spTree>
    <p:extLst>
      <p:ext uri="{BB962C8B-B14F-4D97-AF65-F5344CB8AC3E}">
        <p14:creationId xmlns:p14="http://schemas.microsoft.com/office/powerpoint/2010/main" val="2514453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A94CFF-4DBC-9B4C-9CC5-F923B21DC8CC}" type="slidenum">
              <a:rPr lang="en-US" smtClean="0"/>
              <a:t>22</a:t>
            </a:fld>
            <a:endParaRPr lang="en-US"/>
          </a:p>
        </p:txBody>
      </p:sp>
    </p:spTree>
    <p:extLst>
      <p:ext uri="{BB962C8B-B14F-4D97-AF65-F5344CB8AC3E}">
        <p14:creationId xmlns:p14="http://schemas.microsoft.com/office/powerpoint/2010/main" val="2376980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A94CFF-4DBC-9B4C-9CC5-F923B21DC8CC}" type="slidenum">
              <a:rPr lang="en-US" smtClean="0"/>
              <a:t>23</a:t>
            </a:fld>
            <a:endParaRPr lang="en-US"/>
          </a:p>
        </p:txBody>
      </p:sp>
    </p:spTree>
    <p:extLst>
      <p:ext uri="{BB962C8B-B14F-4D97-AF65-F5344CB8AC3E}">
        <p14:creationId xmlns:p14="http://schemas.microsoft.com/office/powerpoint/2010/main" val="567669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A94CFF-4DBC-9B4C-9CC5-F923B21DC8CC}" type="slidenum">
              <a:rPr lang="en-US" smtClean="0"/>
              <a:t>24</a:t>
            </a:fld>
            <a:endParaRPr lang="en-US"/>
          </a:p>
        </p:txBody>
      </p:sp>
    </p:spTree>
    <p:extLst>
      <p:ext uri="{BB962C8B-B14F-4D97-AF65-F5344CB8AC3E}">
        <p14:creationId xmlns:p14="http://schemas.microsoft.com/office/powerpoint/2010/main" val="379972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A94CFF-4DBC-9B4C-9CC5-F923B21DC8CC}" type="slidenum">
              <a:rPr lang="en-US" smtClean="0"/>
              <a:t>3</a:t>
            </a:fld>
            <a:endParaRPr lang="en-US"/>
          </a:p>
        </p:txBody>
      </p:sp>
    </p:spTree>
    <p:extLst>
      <p:ext uri="{BB962C8B-B14F-4D97-AF65-F5344CB8AC3E}">
        <p14:creationId xmlns:p14="http://schemas.microsoft.com/office/powerpoint/2010/main" val="1136289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February to August 2014:</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Review of existing research on public attitudes, in order to build upon prior knowledge and the work of others within the sector.</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Audit of the frames development organisations use in their communications. Along with leaders in the development field, a team of social scientists, linguists, political advisors and public-opinion researchers contributed expertise and ideas.</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Focus groups - develop and test ideas for a new narrative with people in the United Kingdom (also United States, France and Germany)</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Online surveys with 1,200 members of the public</a:t>
            </a:r>
          </a:p>
          <a:p>
            <a:pPr marL="171450" indent="-171450">
              <a:buFontTx/>
              <a:buChar char="-"/>
            </a:pPr>
            <a:r>
              <a:rPr lang="en-GB" sz="1200" b="0" i="0" u="none" strike="noStrike" kern="1200" baseline="0" dirty="0">
                <a:solidFill>
                  <a:schemeClr val="tx1"/>
                </a:solidFill>
                <a:latin typeface="+mn-lt"/>
                <a:ea typeface="+mn-ea"/>
                <a:cs typeface="+mn-cs"/>
              </a:rPr>
              <a:t>persuasive power of themes</a:t>
            </a:r>
          </a:p>
          <a:p>
            <a:pPr marL="171450" indent="-171450">
              <a:buFontTx/>
              <a:buChar char="-"/>
            </a:pPr>
            <a:r>
              <a:rPr lang="en-GB" sz="1200" b="0" i="0" u="none" strike="noStrike" kern="1200" baseline="0" dirty="0">
                <a:solidFill>
                  <a:schemeClr val="tx1"/>
                </a:solidFill>
                <a:latin typeface="+mn-lt"/>
                <a:ea typeface="+mn-ea"/>
                <a:cs typeface="+mn-cs"/>
              </a:rPr>
              <a:t>ability to change attitudes</a:t>
            </a:r>
          </a:p>
          <a:p>
            <a:pPr marL="171450" indent="-171450">
              <a:buFontTx/>
              <a:buChar char="-"/>
            </a:pPr>
            <a:r>
              <a:rPr lang="en-GB" sz="1200" b="0" i="0" u="none" strike="noStrike" kern="1200" baseline="0" dirty="0">
                <a:solidFill>
                  <a:schemeClr val="tx1"/>
                </a:solidFill>
                <a:latin typeface="+mn-lt"/>
                <a:ea typeface="+mn-ea"/>
                <a:cs typeface="+mn-cs"/>
              </a:rPr>
              <a:t>motivate people to take action</a:t>
            </a:r>
          </a:p>
          <a:p>
            <a:pPr marL="171450" indent="-171450">
              <a:buFontTx/>
              <a:buChar char="-"/>
            </a:pP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Powerful themes - crafted with a structure and language</a:t>
            </a:r>
            <a:endParaRPr lang="en-GB" dirty="0"/>
          </a:p>
        </p:txBody>
      </p:sp>
      <p:sp>
        <p:nvSpPr>
          <p:cNvPr id="4" name="Slide Number Placeholder 3"/>
          <p:cNvSpPr>
            <a:spLocks noGrp="1"/>
          </p:cNvSpPr>
          <p:nvPr>
            <p:ph type="sldNum" sz="quarter" idx="10"/>
          </p:nvPr>
        </p:nvSpPr>
        <p:spPr/>
        <p:txBody>
          <a:bodyPr/>
          <a:lstStyle/>
          <a:p>
            <a:fld id="{AAA94CFF-4DBC-9B4C-9CC5-F923B21DC8CC}" type="slidenum">
              <a:rPr lang="en-US" smtClean="0"/>
              <a:t>4</a:t>
            </a:fld>
            <a:endParaRPr lang="en-US"/>
          </a:p>
        </p:txBody>
      </p:sp>
    </p:spTree>
    <p:extLst>
      <p:ext uri="{BB962C8B-B14F-4D97-AF65-F5344CB8AC3E}">
        <p14:creationId xmlns:p14="http://schemas.microsoft.com/office/powerpoint/2010/main" val="1823965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Emphasis on the fact that we did this before, and this work is an ADDITION</a:t>
            </a:r>
          </a:p>
          <a:p>
            <a:endParaRPr lang="en-US" baseline="0" dirty="0"/>
          </a:p>
        </p:txBody>
      </p:sp>
      <p:sp>
        <p:nvSpPr>
          <p:cNvPr id="4" name="Slide Number Placeholder 3"/>
          <p:cNvSpPr>
            <a:spLocks noGrp="1"/>
          </p:cNvSpPr>
          <p:nvPr>
            <p:ph type="sldNum" sz="quarter" idx="10"/>
          </p:nvPr>
        </p:nvSpPr>
        <p:spPr/>
        <p:txBody>
          <a:bodyPr/>
          <a:lstStyle/>
          <a:p>
            <a:fld id="{AAA94CFF-4DBC-9B4C-9CC5-F923B21DC8CC}" type="slidenum">
              <a:rPr lang="en-US" smtClean="0"/>
              <a:t>5</a:t>
            </a:fld>
            <a:endParaRPr lang="en-US"/>
          </a:p>
        </p:txBody>
      </p:sp>
    </p:spTree>
    <p:extLst>
      <p:ext uri="{BB962C8B-B14F-4D97-AF65-F5344CB8AC3E}">
        <p14:creationId xmlns:p14="http://schemas.microsoft.com/office/powerpoint/2010/main" val="1180232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A94CFF-4DBC-9B4C-9CC5-F923B21DC8CC}" type="slidenum">
              <a:rPr lang="en-US" smtClean="0"/>
              <a:t>6</a:t>
            </a:fld>
            <a:endParaRPr lang="en-US"/>
          </a:p>
        </p:txBody>
      </p:sp>
    </p:spTree>
    <p:extLst>
      <p:ext uri="{BB962C8B-B14F-4D97-AF65-F5344CB8AC3E}">
        <p14:creationId xmlns:p14="http://schemas.microsoft.com/office/powerpoint/2010/main" val="3436657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32% of the</a:t>
            </a:r>
            <a:r>
              <a:rPr lang="en-GB" baseline="0" dirty="0"/>
              <a:t> adult population in the UK are engaged in the issues – and were therefore involved in the research</a:t>
            </a:r>
          </a:p>
          <a:p>
            <a:endParaRPr lang="en-GB" baseline="0" dirty="0"/>
          </a:p>
          <a:p>
            <a:r>
              <a:rPr lang="en-GB" baseline="0" dirty="0"/>
              <a:t>‘Engaged’ means:  people who follow global issues, talk about them with others, and overall feel it’s important to improve health, education and economic opportunity for the world’s poorest people</a:t>
            </a:r>
          </a:p>
        </p:txBody>
      </p:sp>
      <p:sp>
        <p:nvSpPr>
          <p:cNvPr id="4" name="Slide Number Placeholder 3"/>
          <p:cNvSpPr>
            <a:spLocks noGrp="1"/>
          </p:cNvSpPr>
          <p:nvPr>
            <p:ph type="sldNum" sz="quarter" idx="10"/>
          </p:nvPr>
        </p:nvSpPr>
        <p:spPr/>
        <p:txBody>
          <a:bodyPr/>
          <a:lstStyle/>
          <a:p>
            <a:fld id="{AAA94CFF-4DBC-9B4C-9CC5-F923B21DC8CC}" type="slidenum">
              <a:rPr lang="en-US" smtClean="0"/>
              <a:t>7</a:t>
            </a:fld>
            <a:endParaRPr lang="en-US"/>
          </a:p>
        </p:txBody>
      </p:sp>
    </p:spTree>
    <p:extLst>
      <p:ext uri="{BB962C8B-B14F-4D97-AF65-F5344CB8AC3E}">
        <p14:creationId xmlns:p14="http://schemas.microsoft.com/office/powerpoint/2010/main" val="123575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Pros – 13% adult population</a:t>
            </a:r>
            <a:r>
              <a:rPr lang="en-GB" baseline="0" dirty="0"/>
              <a:t> of UK</a:t>
            </a:r>
          </a:p>
          <a:p>
            <a:r>
              <a:rPr lang="en-GB" baseline="0" dirty="0"/>
              <a:t>Swings – 15% adult population of UK</a:t>
            </a:r>
            <a:endParaRPr lang="en-GB" dirty="0"/>
          </a:p>
          <a:p>
            <a:r>
              <a:rPr lang="en-GB" dirty="0"/>
              <a:t>Sceptics – 4% adult population of UK</a:t>
            </a:r>
          </a:p>
          <a:p>
            <a:endParaRPr lang="en-GB" dirty="0"/>
          </a:p>
          <a:p>
            <a:r>
              <a:rPr lang="en-GB" dirty="0"/>
              <a:t>Strategy:</a:t>
            </a:r>
          </a:p>
          <a:p>
            <a:r>
              <a:rPr lang="en-GB" baseline="0" dirty="0"/>
              <a:t>Embolden the base; </a:t>
            </a:r>
            <a:r>
              <a:rPr lang="en-GB" dirty="0"/>
              <a:t>Swing the Swings;</a:t>
            </a:r>
            <a:r>
              <a:rPr lang="en-GB" baseline="0" dirty="0"/>
              <a:t> </a:t>
            </a:r>
            <a:r>
              <a:rPr lang="en-GB" dirty="0"/>
              <a:t>Appease</a:t>
            </a:r>
            <a:r>
              <a:rPr lang="en-GB" baseline="0" dirty="0"/>
              <a:t> the Sceptics</a:t>
            </a:r>
          </a:p>
          <a:p>
            <a:endParaRPr lang="en-GB" baseline="0" dirty="0"/>
          </a:p>
          <a:p>
            <a:r>
              <a:rPr lang="en-GB" sz="1200" b="1" i="0" u="none" strike="noStrike" kern="1200" baseline="0" dirty="0">
                <a:solidFill>
                  <a:schemeClr val="tx1"/>
                </a:solidFill>
                <a:latin typeface="+mn-lt"/>
                <a:ea typeface="+mn-ea"/>
                <a:cs typeface="+mn-cs"/>
              </a:rPr>
              <a:t>Supporters</a:t>
            </a:r>
          </a:p>
          <a:p>
            <a:pPr marL="171450" indent="-171450">
              <a:buFontTx/>
              <a:buChar char="-"/>
            </a:pPr>
            <a:r>
              <a:rPr lang="en-GB" sz="1200" b="0" i="0" u="none" strike="noStrike" kern="1200" baseline="0" dirty="0">
                <a:solidFill>
                  <a:schemeClr val="tx1"/>
                </a:solidFill>
                <a:latin typeface="+mn-lt"/>
                <a:ea typeface="+mn-ea"/>
                <a:cs typeface="+mn-cs"/>
              </a:rPr>
              <a:t>positive attitude towards development and form a powerful base of support. </a:t>
            </a:r>
          </a:p>
          <a:p>
            <a:pPr marL="171450" indent="-171450">
              <a:buFontTx/>
              <a:buChar char="-"/>
            </a:pPr>
            <a:r>
              <a:rPr lang="en-GB" sz="1200" b="0" i="0" u="none" strike="noStrike" kern="1200" baseline="0" dirty="0">
                <a:solidFill>
                  <a:schemeClr val="tx1"/>
                </a:solidFill>
                <a:latin typeface="+mn-lt"/>
                <a:ea typeface="+mn-ea"/>
                <a:cs typeface="+mn-cs"/>
              </a:rPr>
              <a:t>They volunteer, donate, raise their voices, and take action</a:t>
            </a:r>
          </a:p>
          <a:p>
            <a:pPr marL="171450" indent="-171450">
              <a:buFontTx/>
              <a:buChar char="-"/>
            </a:pPr>
            <a:r>
              <a:rPr lang="en-GB" sz="1200" b="0" i="0" u="none" strike="noStrike" kern="1200" baseline="0" dirty="0">
                <a:solidFill>
                  <a:schemeClr val="tx1"/>
                </a:solidFill>
                <a:latin typeface="+mn-lt"/>
                <a:ea typeface="+mn-ea"/>
                <a:cs typeface="+mn-cs"/>
              </a:rPr>
              <a:t>They’re already on our side. </a:t>
            </a:r>
          </a:p>
          <a:p>
            <a:pPr marL="171450" indent="-171450">
              <a:buFontTx/>
              <a:buChar char="-"/>
            </a:pPr>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Swings </a:t>
            </a:r>
          </a:p>
          <a:p>
            <a:pPr marL="171450" indent="-171450">
              <a:buFontTx/>
              <a:buChar char="-"/>
            </a:pPr>
            <a:r>
              <a:rPr lang="en-GB" sz="1200" b="0" i="0" u="none" strike="noStrike" kern="1200" baseline="0" dirty="0">
                <a:solidFill>
                  <a:schemeClr val="tx1"/>
                </a:solidFill>
                <a:latin typeface="+mn-lt"/>
                <a:ea typeface="+mn-ea"/>
                <a:cs typeface="+mn-cs"/>
              </a:rPr>
              <a:t>neutral to positive attitude towards development.</a:t>
            </a:r>
          </a:p>
          <a:p>
            <a:pPr marL="171450" indent="-171450">
              <a:buFontTx/>
              <a:buChar char="-"/>
            </a:pPr>
            <a:r>
              <a:rPr lang="en-GB" sz="1200" b="0" i="0" u="none" strike="noStrike" kern="1200" baseline="0" dirty="0">
                <a:solidFill>
                  <a:schemeClr val="tx1"/>
                </a:solidFill>
                <a:latin typeface="+mn-lt"/>
                <a:ea typeface="+mn-ea"/>
                <a:cs typeface="+mn-cs"/>
              </a:rPr>
              <a:t>Feel a strong obligation to help people in the world’s poorest places</a:t>
            </a:r>
          </a:p>
          <a:p>
            <a:pPr marL="171450" indent="-171450">
              <a:buFontTx/>
              <a:buChar char="-"/>
            </a:pPr>
            <a:r>
              <a:rPr lang="en-GB" sz="1200" b="0" i="0" u="none" strike="noStrike" kern="1200" baseline="0" dirty="0">
                <a:solidFill>
                  <a:schemeClr val="tx1"/>
                </a:solidFill>
                <a:latin typeface="+mn-lt"/>
                <a:ea typeface="+mn-ea"/>
                <a:cs typeface="+mn-cs"/>
              </a:rPr>
              <a:t>also believe that development programmes are wasteful.</a:t>
            </a:r>
          </a:p>
          <a:p>
            <a:pPr marL="171450" indent="-171450">
              <a:buFontTx/>
              <a:buChar char="-"/>
            </a:pPr>
            <a:r>
              <a:rPr lang="en-GB" sz="1200" b="0" i="0" u="none" strike="noStrike" kern="1200" baseline="0" dirty="0">
                <a:solidFill>
                  <a:schemeClr val="tx1"/>
                </a:solidFill>
                <a:latin typeface="+mn-lt"/>
                <a:ea typeface="+mn-ea"/>
                <a:cs typeface="+mn-cs"/>
              </a:rPr>
              <a:t>Swings represent our biggest opportunity and could potentially double our base of support. If we can convince them that they can make a difference.</a:t>
            </a:r>
          </a:p>
          <a:p>
            <a:pPr marL="171450" indent="-171450">
              <a:buFontTx/>
              <a:buChar char="-"/>
            </a:pPr>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Sceptics </a:t>
            </a:r>
          </a:p>
          <a:p>
            <a:pPr marL="171450" indent="-171450">
              <a:buFontTx/>
              <a:buChar char="-"/>
            </a:pPr>
            <a:r>
              <a:rPr lang="en-GB" sz="1200" b="0" i="0" u="none" strike="noStrike" kern="1200" baseline="0" dirty="0">
                <a:solidFill>
                  <a:schemeClr val="tx1"/>
                </a:solidFill>
                <a:latin typeface="+mn-lt"/>
                <a:ea typeface="+mn-ea"/>
                <a:cs typeface="+mn-cs"/>
              </a:rPr>
              <a:t>drive the negative narrative about development. </a:t>
            </a:r>
          </a:p>
          <a:p>
            <a:pPr marL="171450" indent="-171450">
              <a:buFontTx/>
              <a:buChar char="-"/>
            </a:pPr>
            <a:r>
              <a:rPr lang="en-GB" sz="1200" b="0" i="0" u="none" strike="noStrike" kern="1200" baseline="0" dirty="0">
                <a:solidFill>
                  <a:schemeClr val="tx1"/>
                </a:solidFill>
                <a:latin typeface="+mn-lt"/>
                <a:ea typeface="+mn-ea"/>
                <a:cs typeface="+mn-cs"/>
              </a:rPr>
              <a:t>development is not effective and their attitudes are unlikely to change</a:t>
            </a:r>
          </a:p>
          <a:p>
            <a:pPr marL="171450" indent="-171450">
              <a:buFontTx/>
              <a:buChar char="-"/>
            </a:pPr>
            <a:r>
              <a:rPr lang="en-GB" sz="1200" b="0" i="0" u="none" strike="noStrike" kern="1200" baseline="0" dirty="0">
                <a:solidFill>
                  <a:schemeClr val="tx1"/>
                </a:solidFill>
                <a:latin typeface="+mn-lt"/>
                <a:ea typeface="+mn-ea"/>
                <a:cs typeface="+mn-cs"/>
              </a:rPr>
              <a:t>can pull Swings away from positive perceptions of development</a:t>
            </a:r>
            <a:endParaRPr lang="en-GB" dirty="0"/>
          </a:p>
        </p:txBody>
      </p:sp>
      <p:sp>
        <p:nvSpPr>
          <p:cNvPr id="4" name="Slide Number Placeholder 3"/>
          <p:cNvSpPr>
            <a:spLocks noGrp="1"/>
          </p:cNvSpPr>
          <p:nvPr>
            <p:ph type="sldNum" sz="quarter" idx="10"/>
          </p:nvPr>
        </p:nvSpPr>
        <p:spPr/>
        <p:txBody>
          <a:bodyPr/>
          <a:lstStyle/>
          <a:p>
            <a:fld id="{AAA94CFF-4DBC-9B4C-9CC5-F923B21DC8CC}" type="slidenum">
              <a:rPr lang="en-US" smtClean="0"/>
              <a:t>8</a:t>
            </a:fld>
            <a:endParaRPr lang="en-US"/>
          </a:p>
        </p:txBody>
      </p:sp>
    </p:spTree>
    <p:extLst>
      <p:ext uri="{BB962C8B-B14F-4D97-AF65-F5344CB8AC3E}">
        <p14:creationId xmlns:p14="http://schemas.microsoft.com/office/powerpoint/2010/main" val="293546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 can potentially double the number of people who support development if we can persuade Swings to think and feel more positively about development.</a:t>
            </a:r>
          </a:p>
        </p:txBody>
      </p:sp>
      <p:sp>
        <p:nvSpPr>
          <p:cNvPr id="4" name="Slide Number Placeholder 3"/>
          <p:cNvSpPr>
            <a:spLocks noGrp="1"/>
          </p:cNvSpPr>
          <p:nvPr>
            <p:ph type="sldNum" sz="quarter" idx="10"/>
          </p:nvPr>
        </p:nvSpPr>
        <p:spPr/>
        <p:txBody>
          <a:bodyPr/>
          <a:lstStyle/>
          <a:p>
            <a:fld id="{AAA94CFF-4DBC-9B4C-9CC5-F923B21DC8CC}" type="slidenum">
              <a:rPr lang="en-US" smtClean="0"/>
              <a:t>9</a:t>
            </a:fld>
            <a:endParaRPr lang="en-US"/>
          </a:p>
        </p:txBody>
      </p:sp>
    </p:spTree>
    <p:extLst>
      <p:ext uri="{BB962C8B-B14F-4D97-AF65-F5344CB8AC3E}">
        <p14:creationId xmlns:p14="http://schemas.microsoft.com/office/powerpoint/2010/main" val="123575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3"/>
        </a:solidFill>
        <a:effectLst/>
      </p:bgPr>
    </p:bg>
    <p:spTree>
      <p:nvGrpSpPr>
        <p:cNvPr id="1" name=""/>
        <p:cNvGrpSpPr/>
        <p:nvPr/>
      </p:nvGrpSpPr>
      <p:grpSpPr>
        <a:xfrm>
          <a:off x="0" y="0"/>
          <a:ext cx="0" cy="0"/>
          <a:chOff x="0" y="0"/>
          <a:chExt cx="0" cy="0"/>
        </a:xfrm>
      </p:grpSpPr>
      <p:grpSp>
        <p:nvGrpSpPr>
          <p:cNvPr id="9" name="Group 4"/>
          <p:cNvGrpSpPr>
            <a:grpSpLocks noChangeAspect="1"/>
          </p:cNvGrpSpPr>
          <p:nvPr userDrawn="1"/>
        </p:nvGrpSpPr>
        <p:grpSpPr bwMode="auto">
          <a:xfrm>
            <a:off x="505000" y="1855190"/>
            <a:ext cx="2319338" cy="1117600"/>
            <a:chOff x="2152" y="1806"/>
            <a:chExt cx="1461" cy="704"/>
          </a:xfrm>
          <a:solidFill>
            <a:schemeClr val="bg1"/>
          </a:solidFill>
        </p:grpSpPr>
        <p:sp>
          <p:nvSpPr>
            <p:cNvPr id="10"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1"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2"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3"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4"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5"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6"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7"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8"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9"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0"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1"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2"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3"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4"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5"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6"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7"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29" name="Text Placeholder 28"/>
          <p:cNvSpPr>
            <a:spLocks noGrp="1"/>
          </p:cNvSpPr>
          <p:nvPr>
            <p:ph type="body" sz="quarter" idx="13" hasCustomPrompt="1"/>
          </p:nvPr>
        </p:nvSpPr>
        <p:spPr>
          <a:xfrm>
            <a:off x="3013920" y="1962150"/>
            <a:ext cx="5720680" cy="1066800"/>
          </a:xfrm>
        </p:spPr>
        <p:txBody>
          <a:bodyPr lIns="0" tIns="0" rIns="0" bIns="0">
            <a:noAutofit/>
          </a:bodyPr>
          <a:lstStyle>
            <a:lvl1pPr marL="0" indent="0">
              <a:lnSpc>
                <a:spcPts val="3800"/>
              </a:lnSpc>
              <a:spcBef>
                <a:spcPts val="0"/>
              </a:spcBef>
              <a:buNone/>
              <a:defRPr sz="4600" b="1" cap="all" baseline="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1" name="Text Placeholder 30"/>
          <p:cNvSpPr>
            <a:spLocks noGrp="1"/>
          </p:cNvSpPr>
          <p:nvPr>
            <p:ph type="body" sz="quarter" idx="14" hasCustomPrompt="1"/>
          </p:nvPr>
        </p:nvSpPr>
        <p:spPr>
          <a:xfrm>
            <a:off x="3036640" y="2934545"/>
            <a:ext cx="5667200" cy="517525"/>
          </a:xfrm>
        </p:spPr>
        <p:txBody>
          <a:bodyPr lIns="0" tIns="0" rIns="0" bIns="0">
            <a:noAutofit/>
          </a:bodyPr>
          <a:lstStyle>
            <a:lvl1pPr marL="0" indent="0">
              <a:lnSpc>
                <a:spcPts val="1800"/>
              </a:lnSpc>
              <a:spcBef>
                <a:spcPts val="0"/>
              </a:spcBef>
              <a:buNone/>
              <a:defRPr sz="1400" b="0" i="1" baseline="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subtitle</a:t>
            </a:r>
          </a:p>
        </p:txBody>
      </p:sp>
      <p:sp>
        <p:nvSpPr>
          <p:cNvPr id="33" name="Text Placeholder 32"/>
          <p:cNvSpPr>
            <a:spLocks noGrp="1"/>
          </p:cNvSpPr>
          <p:nvPr>
            <p:ph type="body" sz="quarter" idx="15" hasCustomPrompt="1"/>
          </p:nvPr>
        </p:nvSpPr>
        <p:spPr>
          <a:xfrm>
            <a:off x="3036640" y="3778621"/>
            <a:ext cx="5257800" cy="207818"/>
          </a:xfrm>
        </p:spPr>
        <p:txBody>
          <a:bodyPr lIns="0" tIns="0" rIns="0" bIns="0">
            <a:noAutofit/>
          </a:bodyPr>
          <a:lstStyle>
            <a:lvl1pPr marL="0" indent="0">
              <a:buNone/>
              <a:defRPr sz="11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location</a:t>
            </a:r>
          </a:p>
        </p:txBody>
      </p:sp>
      <p:sp>
        <p:nvSpPr>
          <p:cNvPr id="35" name="Text Placeholder 34"/>
          <p:cNvSpPr>
            <a:spLocks noGrp="1"/>
          </p:cNvSpPr>
          <p:nvPr>
            <p:ph type="body" sz="quarter" idx="16" hasCustomPrompt="1"/>
          </p:nvPr>
        </p:nvSpPr>
        <p:spPr>
          <a:xfrm>
            <a:off x="3036640" y="3960390"/>
            <a:ext cx="2362200" cy="195514"/>
          </a:xfrm>
        </p:spPr>
        <p:txBody>
          <a:bodyPr lIns="0" tIns="0" rIns="0" bIns="0">
            <a:noAutofit/>
          </a:bodyPr>
          <a:lstStyle>
            <a:lvl1pPr marL="0" indent="0">
              <a:buNone/>
              <a:defRPr sz="1100" cap="all" baseline="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Date</a:t>
            </a:r>
          </a:p>
        </p:txBody>
      </p:sp>
    </p:spTree>
    <p:extLst>
      <p:ext uri="{BB962C8B-B14F-4D97-AF65-F5344CB8AC3E}">
        <p14:creationId xmlns:p14="http://schemas.microsoft.com/office/powerpoint/2010/main" val="181539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Navy">
    <p:spTree>
      <p:nvGrpSpPr>
        <p:cNvPr id="1" name=""/>
        <p:cNvGrpSpPr/>
        <p:nvPr/>
      </p:nvGrpSpPr>
      <p:grpSpPr>
        <a:xfrm>
          <a:off x="0" y="0"/>
          <a:ext cx="0" cy="0"/>
          <a:chOff x="0" y="0"/>
          <a:chExt cx="0" cy="0"/>
        </a:xfrm>
      </p:grpSpPr>
      <p:sp>
        <p:nvSpPr>
          <p:cNvPr id="8" name="Pentagon 7"/>
          <p:cNvSpPr/>
          <p:nvPr userDrawn="1"/>
        </p:nvSpPr>
        <p:spPr>
          <a:xfrm>
            <a:off x="0" y="1950790"/>
            <a:ext cx="7924800" cy="1234440"/>
          </a:xfrm>
          <a:prstGeom prst="homePlate">
            <a:avLst>
              <a:gd name="adj" fmla="val 6490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hasCustomPrompt="1"/>
          </p:nvPr>
        </p:nvSpPr>
        <p:spPr>
          <a:xfrm>
            <a:off x="642793" y="2240108"/>
            <a:ext cx="6672407" cy="844261"/>
          </a:xfrm>
        </p:spPr>
        <p:txBody>
          <a:bodyPr anchor="ctr">
            <a:noAutofit/>
          </a:bodyPr>
          <a:lstStyle>
            <a:lvl1pPr algn="l">
              <a:lnSpc>
                <a:spcPts val="3800"/>
              </a:lnSpc>
              <a:defRPr sz="4600" b="1" cap="all">
                <a:solidFill>
                  <a:schemeClr val="bg1"/>
                </a:solidFill>
                <a:latin typeface="+mj-lt"/>
              </a:defRPr>
            </a:lvl1pPr>
          </a:lstStyle>
          <a:p>
            <a:r>
              <a:rPr lang="en-US" dirty="0"/>
              <a:t>Click to edit Section</a:t>
            </a:r>
          </a:p>
        </p:txBody>
      </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3341634691"/>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Navy">
    <p:spTree>
      <p:nvGrpSpPr>
        <p:cNvPr id="1" name=""/>
        <p:cNvGrpSpPr/>
        <p:nvPr/>
      </p:nvGrpSpPr>
      <p:grpSpPr>
        <a:xfrm>
          <a:off x="0" y="0"/>
          <a:ext cx="0" cy="0"/>
          <a:chOff x="0" y="0"/>
          <a:chExt cx="0" cy="0"/>
        </a:xfrm>
      </p:grpSpPr>
      <p:sp>
        <p:nvSpPr>
          <p:cNvPr id="8" name="Pentagon 7"/>
          <p:cNvSpPr/>
          <p:nvPr userDrawn="1"/>
        </p:nvSpPr>
        <p:spPr>
          <a:xfrm>
            <a:off x="0" y="1950790"/>
            <a:ext cx="7924800" cy="1234440"/>
          </a:xfrm>
          <a:prstGeom prst="homePlate">
            <a:avLst>
              <a:gd name="adj" fmla="val 649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hasCustomPrompt="1"/>
          </p:nvPr>
        </p:nvSpPr>
        <p:spPr>
          <a:xfrm>
            <a:off x="1043608" y="2240108"/>
            <a:ext cx="6271592" cy="844261"/>
          </a:xfrm>
        </p:spPr>
        <p:txBody>
          <a:bodyPr anchor="ctr">
            <a:noAutofit/>
          </a:bodyPr>
          <a:lstStyle>
            <a:lvl1pPr algn="l">
              <a:lnSpc>
                <a:spcPts val="3800"/>
              </a:lnSpc>
              <a:defRPr sz="4600" b="1" cap="all">
                <a:solidFill>
                  <a:schemeClr val="bg1"/>
                </a:solidFill>
                <a:latin typeface="+mj-lt"/>
              </a:defRPr>
            </a:lvl1pPr>
          </a:lstStyle>
          <a:p>
            <a:r>
              <a:rPr lang="en-US" dirty="0"/>
              <a:t>Click to edit Section</a:t>
            </a:r>
          </a:p>
        </p:txBody>
      </p:sp>
      <p:grpSp>
        <p:nvGrpSpPr>
          <p:cNvPr id="5" name="Implication icon"/>
          <p:cNvGrpSpPr>
            <a:grpSpLocks noChangeAspect="1"/>
          </p:cNvGrpSpPr>
          <p:nvPr userDrawn="1"/>
        </p:nvGrpSpPr>
        <p:grpSpPr>
          <a:xfrm>
            <a:off x="217612" y="2164122"/>
            <a:ext cx="640080" cy="807776"/>
            <a:chOff x="5292725" y="1870075"/>
            <a:chExt cx="430213" cy="542925"/>
          </a:xfrm>
        </p:grpSpPr>
        <p:sp>
          <p:nvSpPr>
            <p:cNvPr id="7" name="Freeform 5"/>
            <p:cNvSpPr>
              <a:spLocks/>
            </p:cNvSpPr>
            <p:nvPr userDrawn="1"/>
          </p:nvSpPr>
          <p:spPr bwMode="auto">
            <a:xfrm>
              <a:off x="5292725" y="1870075"/>
              <a:ext cx="430213" cy="542925"/>
            </a:xfrm>
            <a:custGeom>
              <a:avLst/>
              <a:gdLst>
                <a:gd name="T0" fmla="*/ 433 w 433"/>
                <a:gd name="T1" fmla="*/ 216 h 556"/>
                <a:gd name="T2" fmla="*/ 433 w 433"/>
                <a:gd name="T3" fmla="*/ 216 h 556"/>
                <a:gd name="T4" fmla="*/ 216 w 433"/>
                <a:gd name="T5" fmla="*/ 0 h 556"/>
                <a:gd name="T6" fmla="*/ 0 w 433"/>
                <a:gd name="T7" fmla="*/ 216 h 556"/>
                <a:gd name="T8" fmla="*/ 123 w 433"/>
                <a:gd name="T9" fmla="*/ 411 h 556"/>
                <a:gd name="T10" fmla="*/ 123 w 433"/>
                <a:gd name="T11" fmla="*/ 442 h 556"/>
                <a:gd name="T12" fmla="*/ 103 w 433"/>
                <a:gd name="T13" fmla="*/ 442 h 556"/>
                <a:gd name="T14" fmla="*/ 216 w 433"/>
                <a:gd name="T15" fmla="*/ 556 h 556"/>
                <a:gd name="T16" fmla="*/ 330 w 433"/>
                <a:gd name="T17" fmla="*/ 442 h 556"/>
                <a:gd name="T18" fmla="*/ 310 w 433"/>
                <a:gd name="T19" fmla="*/ 442 h 556"/>
                <a:gd name="T20" fmla="*/ 310 w 433"/>
                <a:gd name="T21" fmla="*/ 411 h 556"/>
                <a:gd name="T22" fmla="*/ 433 w 433"/>
                <a:gd name="T23" fmla="*/ 21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3" h="556">
                  <a:moveTo>
                    <a:pt x="433" y="216"/>
                  </a:moveTo>
                  <a:lnTo>
                    <a:pt x="433" y="216"/>
                  </a:lnTo>
                  <a:cubicBezTo>
                    <a:pt x="433" y="96"/>
                    <a:pt x="336" y="0"/>
                    <a:pt x="216" y="0"/>
                  </a:cubicBezTo>
                  <a:cubicBezTo>
                    <a:pt x="97" y="0"/>
                    <a:pt x="0" y="96"/>
                    <a:pt x="0" y="216"/>
                  </a:cubicBezTo>
                  <a:cubicBezTo>
                    <a:pt x="0" y="302"/>
                    <a:pt x="50" y="376"/>
                    <a:pt x="123" y="411"/>
                  </a:cubicBezTo>
                  <a:lnTo>
                    <a:pt x="123" y="442"/>
                  </a:lnTo>
                  <a:lnTo>
                    <a:pt x="103" y="442"/>
                  </a:lnTo>
                  <a:lnTo>
                    <a:pt x="216" y="556"/>
                  </a:lnTo>
                  <a:lnTo>
                    <a:pt x="330" y="442"/>
                  </a:lnTo>
                  <a:lnTo>
                    <a:pt x="310" y="442"/>
                  </a:lnTo>
                  <a:lnTo>
                    <a:pt x="310" y="411"/>
                  </a:lnTo>
                  <a:cubicBezTo>
                    <a:pt x="383" y="376"/>
                    <a:pt x="433" y="302"/>
                    <a:pt x="433" y="21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9" name="Freeform 6"/>
            <p:cNvSpPr>
              <a:spLocks/>
            </p:cNvSpPr>
            <p:nvPr userDrawn="1"/>
          </p:nvSpPr>
          <p:spPr bwMode="auto">
            <a:xfrm>
              <a:off x="5478463" y="2155825"/>
              <a:ext cx="58738" cy="58738"/>
            </a:xfrm>
            <a:custGeom>
              <a:avLst/>
              <a:gdLst>
                <a:gd name="T0" fmla="*/ 30 w 59"/>
                <a:gd name="T1" fmla="*/ 59 h 59"/>
                <a:gd name="T2" fmla="*/ 30 w 59"/>
                <a:gd name="T3" fmla="*/ 59 h 59"/>
                <a:gd name="T4" fmla="*/ 0 w 59"/>
                <a:gd name="T5" fmla="*/ 29 h 59"/>
                <a:gd name="T6" fmla="*/ 30 w 59"/>
                <a:gd name="T7" fmla="*/ 0 h 59"/>
                <a:gd name="T8" fmla="*/ 59 w 59"/>
                <a:gd name="T9" fmla="*/ 29 h 59"/>
                <a:gd name="T10" fmla="*/ 30 w 59"/>
                <a:gd name="T11" fmla="*/ 59 h 59"/>
              </a:gdLst>
              <a:ahLst/>
              <a:cxnLst>
                <a:cxn ang="0">
                  <a:pos x="T0" y="T1"/>
                </a:cxn>
                <a:cxn ang="0">
                  <a:pos x="T2" y="T3"/>
                </a:cxn>
                <a:cxn ang="0">
                  <a:pos x="T4" y="T5"/>
                </a:cxn>
                <a:cxn ang="0">
                  <a:pos x="T6" y="T7"/>
                </a:cxn>
                <a:cxn ang="0">
                  <a:pos x="T8" y="T9"/>
                </a:cxn>
                <a:cxn ang="0">
                  <a:pos x="T10" y="T11"/>
                </a:cxn>
              </a:cxnLst>
              <a:rect l="0" t="0" r="r" b="b"/>
              <a:pathLst>
                <a:path w="59" h="59">
                  <a:moveTo>
                    <a:pt x="30" y="59"/>
                  </a:moveTo>
                  <a:lnTo>
                    <a:pt x="30" y="59"/>
                  </a:lnTo>
                  <a:cubicBezTo>
                    <a:pt x="14" y="59"/>
                    <a:pt x="0" y="45"/>
                    <a:pt x="0" y="29"/>
                  </a:cubicBezTo>
                  <a:cubicBezTo>
                    <a:pt x="0" y="13"/>
                    <a:pt x="14" y="0"/>
                    <a:pt x="30" y="0"/>
                  </a:cubicBezTo>
                  <a:cubicBezTo>
                    <a:pt x="46" y="0"/>
                    <a:pt x="59" y="13"/>
                    <a:pt x="59" y="29"/>
                  </a:cubicBezTo>
                  <a:cubicBezTo>
                    <a:pt x="59" y="45"/>
                    <a:pt x="46" y="59"/>
                    <a:pt x="30" y="59"/>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0" name="Freeform 7"/>
            <p:cNvSpPr>
              <a:spLocks/>
            </p:cNvSpPr>
            <p:nvPr userDrawn="1"/>
          </p:nvSpPr>
          <p:spPr bwMode="auto">
            <a:xfrm>
              <a:off x="5462588" y="1963738"/>
              <a:ext cx="90488" cy="176213"/>
            </a:xfrm>
            <a:custGeom>
              <a:avLst/>
              <a:gdLst>
                <a:gd name="T0" fmla="*/ 69 w 91"/>
                <a:gd name="T1" fmla="*/ 162 h 181"/>
                <a:gd name="T2" fmla="*/ 69 w 91"/>
                <a:gd name="T3" fmla="*/ 162 h 181"/>
                <a:gd name="T4" fmla="*/ 45 w 91"/>
                <a:gd name="T5" fmla="*/ 181 h 181"/>
                <a:gd name="T6" fmla="*/ 45 w 91"/>
                <a:gd name="T7" fmla="*/ 181 h 181"/>
                <a:gd name="T8" fmla="*/ 21 w 91"/>
                <a:gd name="T9" fmla="*/ 162 h 181"/>
                <a:gd name="T10" fmla="*/ 4 w 91"/>
                <a:gd name="T11" fmla="*/ 48 h 181"/>
                <a:gd name="T12" fmla="*/ 45 w 91"/>
                <a:gd name="T13" fmla="*/ 0 h 181"/>
                <a:gd name="T14" fmla="*/ 46 w 91"/>
                <a:gd name="T15" fmla="*/ 0 h 181"/>
                <a:gd name="T16" fmla="*/ 87 w 91"/>
                <a:gd name="T17" fmla="*/ 48 h 181"/>
                <a:gd name="T18" fmla="*/ 69 w 91"/>
                <a:gd name="T19" fmla="*/ 16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81">
                  <a:moveTo>
                    <a:pt x="69" y="162"/>
                  </a:moveTo>
                  <a:lnTo>
                    <a:pt x="69" y="162"/>
                  </a:lnTo>
                  <a:cubicBezTo>
                    <a:pt x="67" y="173"/>
                    <a:pt x="57" y="181"/>
                    <a:pt x="45" y="181"/>
                  </a:cubicBezTo>
                  <a:lnTo>
                    <a:pt x="45" y="181"/>
                  </a:lnTo>
                  <a:cubicBezTo>
                    <a:pt x="33" y="181"/>
                    <a:pt x="23" y="173"/>
                    <a:pt x="21" y="162"/>
                  </a:cubicBezTo>
                  <a:lnTo>
                    <a:pt x="4" y="48"/>
                  </a:lnTo>
                  <a:cubicBezTo>
                    <a:pt x="0" y="23"/>
                    <a:pt x="20" y="0"/>
                    <a:pt x="45" y="0"/>
                  </a:cubicBezTo>
                  <a:lnTo>
                    <a:pt x="46" y="0"/>
                  </a:lnTo>
                  <a:cubicBezTo>
                    <a:pt x="71" y="0"/>
                    <a:pt x="91" y="23"/>
                    <a:pt x="87" y="48"/>
                  </a:cubicBezTo>
                  <a:lnTo>
                    <a:pt x="69" y="162"/>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1012005843"/>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600" y="301242"/>
            <a:ext cx="6624588" cy="586201"/>
          </a:xfrm>
        </p:spPr>
        <p:txBody>
          <a:bodyPr lIns="0" anchor="t"/>
          <a:lstStyle>
            <a:lvl1pPr>
              <a:defRPr>
                <a:solidFill>
                  <a:schemeClr val="accent3"/>
                </a:solidFill>
              </a:defRPr>
            </a:lvl1pPr>
          </a:lstStyle>
          <a:p>
            <a:r>
              <a:rPr lang="en-US" dirty="0"/>
              <a:t>Click to edit master title style</a:t>
            </a:r>
          </a:p>
        </p:txBody>
      </p:sp>
      <p:grpSp>
        <p:nvGrpSpPr>
          <p:cNvPr id="14" name="Group 13"/>
          <p:cNvGrpSpPr/>
          <p:nvPr userDrawn="1"/>
        </p:nvGrpSpPr>
        <p:grpSpPr>
          <a:xfrm>
            <a:off x="280989" y="4738641"/>
            <a:ext cx="8589717" cy="269899"/>
            <a:chOff x="273050" y="4098901"/>
            <a:chExt cx="8546611" cy="269899"/>
          </a:xfrm>
        </p:grpSpPr>
        <p:cxnSp>
          <p:nvCxnSpPr>
            <p:cNvPr id="15" name="Straight Connector 14"/>
            <p:cNvCxnSpPr/>
            <p:nvPr userDrawn="1"/>
          </p:nvCxnSpPr>
          <p:spPr>
            <a:xfrm>
              <a:off x="273050" y="4365625"/>
              <a:ext cx="841480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4683" y="4235822"/>
              <a:ext cx="134978" cy="132978"/>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flipV="1">
              <a:off x="8684683" y="4098901"/>
              <a:ext cx="134978" cy="140096"/>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8366044" y="4098901"/>
              <a:ext cx="321814"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4"/>
          <p:cNvGrpSpPr>
            <a:grpSpLocks noChangeAspect="1"/>
          </p:cNvGrpSpPr>
          <p:nvPr userDrawn="1"/>
        </p:nvGrpSpPr>
        <p:grpSpPr bwMode="auto">
          <a:xfrm>
            <a:off x="7746045" y="320356"/>
            <a:ext cx="1135739" cy="547268"/>
            <a:chOff x="2152" y="1806"/>
            <a:chExt cx="1461" cy="704"/>
          </a:xfrm>
          <a:solidFill>
            <a:schemeClr val="accent3"/>
          </a:solidFill>
        </p:grpSpPr>
        <p:sp>
          <p:nvSpPr>
            <p:cNvPr id="40"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1"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2"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3"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4"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5"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6"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7"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8"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9"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0"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1"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2"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3"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4"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5"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6"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7"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0" name="Text Placeholder 11"/>
          <p:cNvSpPr>
            <a:spLocks noGrp="1"/>
          </p:cNvSpPr>
          <p:nvPr>
            <p:ph type="body" sz="quarter" idx="18" hasCustomPrompt="1"/>
          </p:nvPr>
        </p:nvSpPr>
        <p:spPr>
          <a:xfrm>
            <a:off x="533400" y="1831062"/>
            <a:ext cx="3657600" cy="2468880"/>
          </a:xfrm>
        </p:spPr>
        <p:txBody>
          <a:bodyPr/>
          <a:lstStyle>
            <a:lvl1pPr marL="0" indent="0">
              <a:buNone/>
              <a:defRPr cap="all" baseline="0">
                <a:solidFill>
                  <a:schemeClr val="accent3"/>
                </a:solidFill>
              </a:defRPr>
            </a:lvl1pPr>
            <a:lvl2pPr marL="173038" indent="-173038">
              <a:buClr>
                <a:schemeClr val="accent3"/>
              </a:buClr>
              <a:buFont typeface="Wingdings" panose="05000000000000000000" pitchFamily="2" charset="2"/>
              <a:buChar char="§"/>
              <a:defRPr sz="1400">
                <a:solidFill>
                  <a:schemeClr val="accent3"/>
                </a:solidFill>
              </a:defRPr>
            </a:lvl2pPr>
          </a:lstStyle>
          <a:p>
            <a:pPr lvl="0"/>
            <a:r>
              <a:rPr lang="en-US" dirty="0"/>
              <a:t>Click to edit do text</a:t>
            </a:r>
          </a:p>
          <a:p>
            <a:pPr lvl="1"/>
            <a:r>
              <a:rPr lang="en-US" dirty="0"/>
              <a:t>Second level</a:t>
            </a:r>
          </a:p>
        </p:txBody>
      </p:sp>
      <p:sp>
        <p:nvSpPr>
          <p:cNvPr id="31" name="Text Placeholder 11"/>
          <p:cNvSpPr>
            <a:spLocks noGrp="1"/>
          </p:cNvSpPr>
          <p:nvPr>
            <p:ph type="body" sz="quarter" idx="19" hasCustomPrompt="1"/>
          </p:nvPr>
        </p:nvSpPr>
        <p:spPr>
          <a:xfrm>
            <a:off x="4872749" y="1831062"/>
            <a:ext cx="3657600" cy="2468880"/>
          </a:xfrm>
        </p:spPr>
        <p:txBody>
          <a:bodyPr/>
          <a:lstStyle>
            <a:lvl1pPr marL="0" indent="0">
              <a:buNone/>
              <a:defRPr cap="all" baseline="0">
                <a:solidFill>
                  <a:schemeClr val="accent1">
                    <a:lumMod val="75000"/>
                  </a:schemeClr>
                </a:solidFill>
              </a:defRPr>
            </a:lvl1pPr>
            <a:lvl2pPr marL="173038" indent="-173038">
              <a:buClr>
                <a:schemeClr val="accent1">
                  <a:lumMod val="75000"/>
                </a:schemeClr>
              </a:buClr>
              <a:buFont typeface="Wingdings" panose="05000000000000000000" pitchFamily="2" charset="2"/>
              <a:buChar char="§"/>
              <a:defRPr sz="1400">
                <a:solidFill>
                  <a:schemeClr val="accent1">
                    <a:lumMod val="75000"/>
                  </a:schemeClr>
                </a:solidFill>
              </a:defRPr>
            </a:lvl2pPr>
          </a:lstStyle>
          <a:p>
            <a:pPr lvl="0"/>
            <a:r>
              <a:rPr lang="en-US" dirty="0"/>
              <a:t>Click to edit don’t text</a:t>
            </a:r>
          </a:p>
          <a:p>
            <a:pPr lvl="1"/>
            <a:r>
              <a:rPr lang="en-US" dirty="0"/>
              <a:t>Second level</a:t>
            </a:r>
          </a:p>
        </p:txBody>
      </p:sp>
      <p:grpSp>
        <p:nvGrpSpPr>
          <p:cNvPr id="34" name="Implication icon"/>
          <p:cNvGrpSpPr>
            <a:grpSpLocks noChangeAspect="1"/>
          </p:cNvGrpSpPr>
          <p:nvPr/>
        </p:nvGrpSpPr>
        <p:grpSpPr>
          <a:xfrm>
            <a:off x="179898" y="256078"/>
            <a:ext cx="640080" cy="807776"/>
            <a:chOff x="5292725" y="1870075"/>
            <a:chExt cx="430213" cy="542925"/>
          </a:xfrm>
        </p:grpSpPr>
        <p:sp>
          <p:nvSpPr>
            <p:cNvPr id="35" name="Freeform 5"/>
            <p:cNvSpPr>
              <a:spLocks/>
            </p:cNvSpPr>
            <p:nvPr userDrawn="1"/>
          </p:nvSpPr>
          <p:spPr bwMode="auto">
            <a:xfrm>
              <a:off x="5292725" y="1870075"/>
              <a:ext cx="430213" cy="542925"/>
            </a:xfrm>
            <a:custGeom>
              <a:avLst/>
              <a:gdLst>
                <a:gd name="T0" fmla="*/ 433 w 433"/>
                <a:gd name="T1" fmla="*/ 216 h 556"/>
                <a:gd name="T2" fmla="*/ 433 w 433"/>
                <a:gd name="T3" fmla="*/ 216 h 556"/>
                <a:gd name="T4" fmla="*/ 216 w 433"/>
                <a:gd name="T5" fmla="*/ 0 h 556"/>
                <a:gd name="T6" fmla="*/ 0 w 433"/>
                <a:gd name="T7" fmla="*/ 216 h 556"/>
                <a:gd name="T8" fmla="*/ 123 w 433"/>
                <a:gd name="T9" fmla="*/ 411 h 556"/>
                <a:gd name="T10" fmla="*/ 123 w 433"/>
                <a:gd name="T11" fmla="*/ 442 h 556"/>
                <a:gd name="T12" fmla="*/ 103 w 433"/>
                <a:gd name="T13" fmla="*/ 442 h 556"/>
                <a:gd name="T14" fmla="*/ 216 w 433"/>
                <a:gd name="T15" fmla="*/ 556 h 556"/>
                <a:gd name="T16" fmla="*/ 330 w 433"/>
                <a:gd name="T17" fmla="*/ 442 h 556"/>
                <a:gd name="T18" fmla="*/ 310 w 433"/>
                <a:gd name="T19" fmla="*/ 442 h 556"/>
                <a:gd name="T20" fmla="*/ 310 w 433"/>
                <a:gd name="T21" fmla="*/ 411 h 556"/>
                <a:gd name="T22" fmla="*/ 433 w 433"/>
                <a:gd name="T23" fmla="*/ 21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3" h="556">
                  <a:moveTo>
                    <a:pt x="433" y="216"/>
                  </a:moveTo>
                  <a:lnTo>
                    <a:pt x="433" y="216"/>
                  </a:lnTo>
                  <a:cubicBezTo>
                    <a:pt x="433" y="96"/>
                    <a:pt x="336" y="0"/>
                    <a:pt x="216" y="0"/>
                  </a:cubicBezTo>
                  <a:cubicBezTo>
                    <a:pt x="97" y="0"/>
                    <a:pt x="0" y="96"/>
                    <a:pt x="0" y="216"/>
                  </a:cubicBezTo>
                  <a:cubicBezTo>
                    <a:pt x="0" y="302"/>
                    <a:pt x="50" y="376"/>
                    <a:pt x="123" y="411"/>
                  </a:cubicBezTo>
                  <a:lnTo>
                    <a:pt x="123" y="442"/>
                  </a:lnTo>
                  <a:lnTo>
                    <a:pt x="103" y="442"/>
                  </a:lnTo>
                  <a:lnTo>
                    <a:pt x="216" y="556"/>
                  </a:lnTo>
                  <a:lnTo>
                    <a:pt x="330" y="442"/>
                  </a:lnTo>
                  <a:lnTo>
                    <a:pt x="310" y="442"/>
                  </a:lnTo>
                  <a:lnTo>
                    <a:pt x="310" y="411"/>
                  </a:lnTo>
                  <a:cubicBezTo>
                    <a:pt x="383" y="376"/>
                    <a:pt x="433" y="302"/>
                    <a:pt x="433" y="216"/>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6" name="Freeform 6"/>
            <p:cNvSpPr>
              <a:spLocks/>
            </p:cNvSpPr>
            <p:nvPr userDrawn="1"/>
          </p:nvSpPr>
          <p:spPr bwMode="auto">
            <a:xfrm>
              <a:off x="5478463" y="2155825"/>
              <a:ext cx="58738" cy="58738"/>
            </a:xfrm>
            <a:custGeom>
              <a:avLst/>
              <a:gdLst>
                <a:gd name="T0" fmla="*/ 30 w 59"/>
                <a:gd name="T1" fmla="*/ 59 h 59"/>
                <a:gd name="T2" fmla="*/ 30 w 59"/>
                <a:gd name="T3" fmla="*/ 59 h 59"/>
                <a:gd name="T4" fmla="*/ 0 w 59"/>
                <a:gd name="T5" fmla="*/ 29 h 59"/>
                <a:gd name="T6" fmla="*/ 30 w 59"/>
                <a:gd name="T7" fmla="*/ 0 h 59"/>
                <a:gd name="T8" fmla="*/ 59 w 59"/>
                <a:gd name="T9" fmla="*/ 29 h 59"/>
                <a:gd name="T10" fmla="*/ 30 w 59"/>
                <a:gd name="T11" fmla="*/ 59 h 59"/>
              </a:gdLst>
              <a:ahLst/>
              <a:cxnLst>
                <a:cxn ang="0">
                  <a:pos x="T0" y="T1"/>
                </a:cxn>
                <a:cxn ang="0">
                  <a:pos x="T2" y="T3"/>
                </a:cxn>
                <a:cxn ang="0">
                  <a:pos x="T4" y="T5"/>
                </a:cxn>
                <a:cxn ang="0">
                  <a:pos x="T6" y="T7"/>
                </a:cxn>
                <a:cxn ang="0">
                  <a:pos x="T8" y="T9"/>
                </a:cxn>
                <a:cxn ang="0">
                  <a:pos x="T10" y="T11"/>
                </a:cxn>
              </a:cxnLst>
              <a:rect l="0" t="0" r="r" b="b"/>
              <a:pathLst>
                <a:path w="59" h="59">
                  <a:moveTo>
                    <a:pt x="30" y="59"/>
                  </a:moveTo>
                  <a:lnTo>
                    <a:pt x="30" y="59"/>
                  </a:lnTo>
                  <a:cubicBezTo>
                    <a:pt x="14" y="59"/>
                    <a:pt x="0" y="45"/>
                    <a:pt x="0" y="29"/>
                  </a:cubicBezTo>
                  <a:cubicBezTo>
                    <a:pt x="0" y="13"/>
                    <a:pt x="14" y="0"/>
                    <a:pt x="30" y="0"/>
                  </a:cubicBezTo>
                  <a:cubicBezTo>
                    <a:pt x="46" y="0"/>
                    <a:pt x="59" y="13"/>
                    <a:pt x="59" y="29"/>
                  </a:cubicBezTo>
                  <a:cubicBezTo>
                    <a:pt x="59" y="45"/>
                    <a:pt x="46" y="59"/>
                    <a:pt x="30" y="59"/>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7" name="Freeform 7"/>
            <p:cNvSpPr>
              <a:spLocks/>
            </p:cNvSpPr>
            <p:nvPr userDrawn="1"/>
          </p:nvSpPr>
          <p:spPr bwMode="auto">
            <a:xfrm>
              <a:off x="5462588" y="1963738"/>
              <a:ext cx="90488" cy="176213"/>
            </a:xfrm>
            <a:custGeom>
              <a:avLst/>
              <a:gdLst>
                <a:gd name="T0" fmla="*/ 69 w 91"/>
                <a:gd name="T1" fmla="*/ 162 h 181"/>
                <a:gd name="T2" fmla="*/ 69 w 91"/>
                <a:gd name="T3" fmla="*/ 162 h 181"/>
                <a:gd name="T4" fmla="*/ 45 w 91"/>
                <a:gd name="T5" fmla="*/ 181 h 181"/>
                <a:gd name="T6" fmla="*/ 45 w 91"/>
                <a:gd name="T7" fmla="*/ 181 h 181"/>
                <a:gd name="T8" fmla="*/ 21 w 91"/>
                <a:gd name="T9" fmla="*/ 162 h 181"/>
                <a:gd name="T10" fmla="*/ 4 w 91"/>
                <a:gd name="T11" fmla="*/ 48 h 181"/>
                <a:gd name="T12" fmla="*/ 45 w 91"/>
                <a:gd name="T13" fmla="*/ 0 h 181"/>
                <a:gd name="T14" fmla="*/ 46 w 91"/>
                <a:gd name="T15" fmla="*/ 0 h 181"/>
                <a:gd name="T16" fmla="*/ 87 w 91"/>
                <a:gd name="T17" fmla="*/ 48 h 181"/>
                <a:gd name="T18" fmla="*/ 69 w 91"/>
                <a:gd name="T19" fmla="*/ 16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81">
                  <a:moveTo>
                    <a:pt x="69" y="162"/>
                  </a:moveTo>
                  <a:lnTo>
                    <a:pt x="69" y="162"/>
                  </a:lnTo>
                  <a:cubicBezTo>
                    <a:pt x="67" y="173"/>
                    <a:pt x="57" y="181"/>
                    <a:pt x="45" y="181"/>
                  </a:cubicBezTo>
                  <a:lnTo>
                    <a:pt x="45" y="181"/>
                  </a:lnTo>
                  <a:cubicBezTo>
                    <a:pt x="33" y="181"/>
                    <a:pt x="23" y="173"/>
                    <a:pt x="21" y="162"/>
                  </a:cubicBezTo>
                  <a:lnTo>
                    <a:pt x="4" y="48"/>
                  </a:lnTo>
                  <a:cubicBezTo>
                    <a:pt x="0" y="23"/>
                    <a:pt x="20" y="0"/>
                    <a:pt x="45" y="0"/>
                  </a:cubicBezTo>
                  <a:lnTo>
                    <a:pt x="46" y="0"/>
                  </a:lnTo>
                  <a:cubicBezTo>
                    <a:pt x="71" y="0"/>
                    <a:pt x="91" y="23"/>
                    <a:pt x="87" y="48"/>
                  </a:cubicBezTo>
                  <a:lnTo>
                    <a:pt x="69" y="1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2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385489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Navy">
    <p:spTree>
      <p:nvGrpSpPr>
        <p:cNvPr id="1" name=""/>
        <p:cNvGrpSpPr/>
        <p:nvPr/>
      </p:nvGrpSpPr>
      <p:grpSpPr>
        <a:xfrm>
          <a:off x="0" y="0"/>
          <a:ext cx="0" cy="0"/>
          <a:chOff x="0" y="0"/>
          <a:chExt cx="0" cy="0"/>
        </a:xfrm>
      </p:grpSpPr>
      <p:sp>
        <p:nvSpPr>
          <p:cNvPr id="8" name="Pentagon 7"/>
          <p:cNvSpPr/>
          <p:nvPr userDrawn="1"/>
        </p:nvSpPr>
        <p:spPr>
          <a:xfrm>
            <a:off x="0" y="1950790"/>
            <a:ext cx="7924800" cy="1234440"/>
          </a:xfrm>
          <a:prstGeom prst="homePlate">
            <a:avLst>
              <a:gd name="adj" fmla="val 6490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hasCustomPrompt="1"/>
          </p:nvPr>
        </p:nvSpPr>
        <p:spPr>
          <a:xfrm>
            <a:off x="1043608" y="2240108"/>
            <a:ext cx="6271592" cy="844261"/>
          </a:xfrm>
        </p:spPr>
        <p:txBody>
          <a:bodyPr anchor="ctr">
            <a:noAutofit/>
          </a:bodyPr>
          <a:lstStyle>
            <a:lvl1pPr algn="l">
              <a:lnSpc>
                <a:spcPts val="3800"/>
              </a:lnSpc>
              <a:defRPr sz="4600" b="1" cap="all">
                <a:solidFill>
                  <a:schemeClr val="bg1"/>
                </a:solidFill>
                <a:latin typeface="+mj-lt"/>
              </a:defRPr>
            </a:lvl1pPr>
          </a:lstStyle>
          <a:p>
            <a:r>
              <a:rPr lang="en-US" dirty="0"/>
              <a:t>Click to edit Section</a:t>
            </a:r>
          </a:p>
        </p:txBody>
      </p:sp>
      <p:grpSp>
        <p:nvGrpSpPr>
          <p:cNvPr id="10" name="Insight icon"/>
          <p:cNvGrpSpPr>
            <a:grpSpLocks noChangeAspect="1"/>
          </p:cNvGrpSpPr>
          <p:nvPr/>
        </p:nvGrpSpPr>
        <p:grpSpPr>
          <a:xfrm>
            <a:off x="219456" y="2247970"/>
            <a:ext cx="640080" cy="640080"/>
            <a:chOff x="2286000" y="895350"/>
            <a:chExt cx="415925" cy="415925"/>
          </a:xfrm>
          <a:solidFill>
            <a:schemeClr val="accent1">
              <a:lumMod val="75000"/>
            </a:schemeClr>
          </a:solidFill>
        </p:grpSpPr>
        <p:sp>
          <p:nvSpPr>
            <p:cNvPr id="11" name="Freeform 10"/>
            <p:cNvSpPr>
              <a:spLocks/>
            </p:cNvSpPr>
            <p:nvPr userDrawn="1"/>
          </p:nvSpPr>
          <p:spPr bwMode="auto">
            <a:xfrm>
              <a:off x="2286000" y="895350"/>
              <a:ext cx="415925" cy="415925"/>
            </a:xfrm>
            <a:custGeom>
              <a:avLst/>
              <a:gdLst>
                <a:gd name="T0" fmla="*/ 0 w 434"/>
                <a:gd name="T1" fmla="*/ 217 h 434"/>
                <a:gd name="T2" fmla="*/ 0 w 434"/>
                <a:gd name="T3" fmla="*/ 217 h 434"/>
                <a:gd name="T4" fmla="*/ 217 w 434"/>
                <a:gd name="T5" fmla="*/ 0 h 434"/>
                <a:gd name="T6" fmla="*/ 434 w 434"/>
                <a:gd name="T7" fmla="*/ 217 h 434"/>
                <a:gd name="T8" fmla="*/ 217 w 434"/>
                <a:gd name="T9" fmla="*/ 434 h 434"/>
                <a:gd name="T10" fmla="*/ 0 w 434"/>
                <a:gd name="T11" fmla="*/ 217 h 434"/>
              </a:gdLst>
              <a:ahLst/>
              <a:cxnLst>
                <a:cxn ang="0">
                  <a:pos x="T0" y="T1"/>
                </a:cxn>
                <a:cxn ang="0">
                  <a:pos x="T2" y="T3"/>
                </a:cxn>
                <a:cxn ang="0">
                  <a:pos x="T4" y="T5"/>
                </a:cxn>
                <a:cxn ang="0">
                  <a:pos x="T6" y="T7"/>
                </a:cxn>
                <a:cxn ang="0">
                  <a:pos x="T8" y="T9"/>
                </a:cxn>
                <a:cxn ang="0">
                  <a:pos x="T10" y="T11"/>
                </a:cxn>
              </a:cxnLst>
              <a:rect l="0" t="0" r="r" b="b"/>
              <a:pathLst>
                <a:path w="434" h="434">
                  <a:moveTo>
                    <a:pt x="0" y="217"/>
                  </a:moveTo>
                  <a:lnTo>
                    <a:pt x="0" y="217"/>
                  </a:lnTo>
                  <a:cubicBezTo>
                    <a:pt x="0" y="97"/>
                    <a:pt x="97" y="0"/>
                    <a:pt x="217" y="0"/>
                  </a:cubicBezTo>
                  <a:cubicBezTo>
                    <a:pt x="337" y="0"/>
                    <a:pt x="434" y="97"/>
                    <a:pt x="434" y="217"/>
                  </a:cubicBezTo>
                  <a:cubicBezTo>
                    <a:pt x="434" y="337"/>
                    <a:pt x="337" y="434"/>
                    <a:pt x="217" y="434"/>
                  </a:cubicBezTo>
                  <a:cubicBezTo>
                    <a:pt x="97" y="434"/>
                    <a:pt x="0" y="337"/>
                    <a:pt x="0" y="21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2" name="Freeform 11"/>
            <p:cNvSpPr>
              <a:spLocks/>
            </p:cNvSpPr>
            <p:nvPr userDrawn="1"/>
          </p:nvSpPr>
          <p:spPr bwMode="auto">
            <a:xfrm>
              <a:off x="2562225" y="974725"/>
              <a:ext cx="39688" cy="39688"/>
            </a:xfrm>
            <a:custGeom>
              <a:avLst/>
              <a:gdLst>
                <a:gd name="T0" fmla="*/ 3 w 42"/>
                <a:gd name="T1" fmla="*/ 30 h 41"/>
                <a:gd name="T2" fmla="*/ 3 w 42"/>
                <a:gd name="T3" fmla="*/ 30 h 41"/>
                <a:gd name="T4" fmla="*/ 30 w 42"/>
                <a:gd name="T5" fmla="*/ 2 h 41"/>
                <a:gd name="T6" fmla="*/ 40 w 42"/>
                <a:gd name="T7" fmla="*/ 2 h 41"/>
                <a:gd name="T8" fmla="*/ 40 w 42"/>
                <a:gd name="T9" fmla="*/ 12 h 41"/>
                <a:gd name="T10" fmla="*/ 12 w 42"/>
                <a:gd name="T11" fmla="*/ 39 h 41"/>
                <a:gd name="T12" fmla="*/ 7 w 42"/>
                <a:gd name="T13" fmla="*/ 41 h 41"/>
                <a:gd name="T14" fmla="*/ 3 w 42"/>
                <a:gd name="T15" fmla="*/ 39 h 41"/>
                <a:gd name="T16" fmla="*/ 3 w 42"/>
                <a:gd name="T1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1">
                  <a:moveTo>
                    <a:pt x="3" y="30"/>
                  </a:moveTo>
                  <a:lnTo>
                    <a:pt x="3" y="30"/>
                  </a:lnTo>
                  <a:lnTo>
                    <a:pt x="30" y="2"/>
                  </a:lnTo>
                  <a:cubicBezTo>
                    <a:pt x="33" y="0"/>
                    <a:pt x="37" y="0"/>
                    <a:pt x="40" y="2"/>
                  </a:cubicBezTo>
                  <a:cubicBezTo>
                    <a:pt x="42" y="5"/>
                    <a:pt x="42" y="9"/>
                    <a:pt x="40" y="12"/>
                  </a:cubicBezTo>
                  <a:lnTo>
                    <a:pt x="12" y="39"/>
                  </a:lnTo>
                  <a:cubicBezTo>
                    <a:pt x="11" y="41"/>
                    <a:pt x="9" y="41"/>
                    <a:pt x="7" y="41"/>
                  </a:cubicBezTo>
                  <a:cubicBezTo>
                    <a:pt x="6" y="41"/>
                    <a:pt x="4" y="41"/>
                    <a:pt x="3" y="39"/>
                  </a:cubicBezTo>
                  <a:cubicBezTo>
                    <a:pt x="0" y="37"/>
                    <a:pt x="0" y="32"/>
                    <a:pt x="3"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3" name="Freeform 12"/>
            <p:cNvSpPr>
              <a:spLocks/>
            </p:cNvSpPr>
            <p:nvPr userDrawn="1"/>
          </p:nvSpPr>
          <p:spPr bwMode="auto">
            <a:xfrm>
              <a:off x="2487613" y="928688"/>
              <a:ext cx="12700" cy="49213"/>
            </a:xfrm>
            <a:custGeom>
              <a:avLst/>
              <a:gdLst>
                <a:gd name="T0" fmla="*/ 0 w 14"/>
                <a:gd name="T1" fmla="*/ 7 h 52"/>
                <a:gd name="T2" fmla="*/ 0 w 14"/>
                <a:gd name="T3" fmla="*/ 7 h 52"/>
                <a:gd name="T4" fmla="*/ 7 w 14"/>
                <a:gd name="T5" fmla="*/ 0 h 52"/>
                <a:gd name="T6" fmla="*/ 14 w 14"/>
                <a:gd name="T7" fmla="*/ 7 h 52"/>
                <a:gd name="T8" fmla="*/ 14 w 14"/>
                <a:gd name="T9" fmla="*/ 45 h 52"/>
                <a:gd name="T10" fmla="*/ 7 w 14"/>
                <a:gd name="T11" fmla="*/ 52 h 52"/>
                <a:gd name="T12" fmla="*/ 0 w 14"/>
                <a:gd name="T13" fmla="*/ 45 h 52"/>
                <a:gd name="T14" fmla="*/ 0 w 14"/>
                <a:gd name="T15" fmla="*/ 7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2">
                  <a:moveTo>
                    <a:pt x="0" y="7"/>
                  </a:moveTo>
                  <a:lnTo>
                    <a:pt x="0" y="7"/>
                  </a:lnTo>
                  <a:cubicBezTo>
                    <a:pt x="0" y="3"/>
                    <a:pt x="3" y="0"/>
                    <a:pt x="7" y="0"/>
                  </a:cubicBezTo>
                  <a:cubicBezTo>
                    <a:pt x="11" y="0"/>
                    <a:pt x="14" y="3"/>
                    <a:pt x="14" y="7"/>
                  </a:cubicBezTo>
                  <a:lnTo>
                    <a:pt x="14" y="45"/>
                  </a:lnTo>
                  <a:cubicBezTo>
                    <a:pt x="14" y="49"/>
                    <a:pt x="11" y="52"/>
                    <a:pt x="7" y="52"/>
                  </a:cubicBezTo>
                  <a:cubicBezTo>
                    <a:pt x="3" y="52"/>
                    <a:pt x="0" y="49"/>
                    <a:pt x="0" y="45"/>
                  </a:cubicBezTo>
                  <a:lnTo>
                    <a:pt x="0" y="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4" name="Freeform 13"/>
            <p:cNvSpPr>
              <a:spLocks/>
            </p:cNvSpPr>
            <p:nvPr userDrawn="1"/>
          </p:nvSpPr>
          <p:spPr bwMode="auto">
            <a:xfrm>
              <a:off x="2386013" y="973138"/>
              <a:ext cx="39688" cy="39688"/>
            </a:xfrm>
            <a:custGeom>
              <a:avLst/>
              <a:gdLst>
                <a:gd name="T0" fmla="*/ 2 w 42"/>
                <a:gd name="T1" fmla="*/ 3 h 42"/>
                <a:gd name="T2" fmla="*/ 2 w 42"/>
                <a:gd name="T3" fmla="*/ 3 h 42"/>
                <a:gd name="T4" fmla="*/ 12 w 42"/>
                <a:gd name="T5" fmla="*/ 3 h 42"/>
                <a:gd name="T6" fmla="*/ 39 w 42"/>
                <a:gd name="T7" fmla="*/ 30 h 42"/>
                <a:gd name="T8" fmla="*/ 39 w 42"/>
                <a:gd name="T9" fmla="*/ 40 h 42"/>
                <a:gd name="T10" fmla="*/ 34 w 42"/>
                <a:gd name="T11" fmla="*/ 42 h 42"/>
                <a:gd name="T12" fmla="*/ 30 w 42"/>
                <a:gd name="T13" fmla="*/ 40 h 42"/>
                <a:gd name="T14" fmla="*/ 2 w 42"/>
                <a:gd name="T15" fmla="*/ 13 h 42"/>
                <a:gd name="T16" fmla="*/ 2 w 42"/>
                <a:gd name="T17"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2" y="3"/>
                  </a:moveTo>
                  <a:lnTo>
                    <a:pt x="2" y="3"/>
                  </a:lnTo>
                  <a:cubicBezTo>
                    <a:pt x="5" y="0"/>
                    <a:pt x="9" y="0"/>
                    <a:pt x="12" y="3"/>
                  </a:cubicBezTo>
                  <a:lnTo>
                    <a:pt x="39" y="30"/>
                  </a:lnTo>
                  <a:cubicBezTo>
                    <a:pt x="42" y="33"/>
                    <a:pt x="42" y="37"/>
                    <a:pt x="39" y="40"/>
                  </a:cubicBezTo>
                  <a:cubicBezTo>
                    <a:pt x="38" y="41"/>
                    <a:pt x="36" y="42"/>
                    <a:pt x="34" y="42"/>
                  </a:cubicBezTo>
                  <a:cubicBezTo>
                    <a:pt x="33" y="42"/>
                    <a:pt x="31" y="41"/>
                    <a:pt x="30" y="40"/>
                  </a:cubicBezTo>
                  <a:lnTo>
                    <a:pt x="2" y="13"/>
                  </a:lnTo>
                  <a:cubicBezTo>
                    <a:pt x="0" y="10"/>
                    <a:pt x="0" y="6"/>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5" name="Freeform 14"/>
            <p:cNvSpPr>
              <a:spLocks/>
            </p:cNvSpPr>
            <p:nvPr userDrawn="1"/>
          </p:nvSpPr>
          <p:spPr bwMode="auto">
            <a:xfrm>
              <a:off x="2344738" y="1073150"/>
              <a:ext cx="50800" cy="12700"/>
            </a:xfrm>
            <a:custGeom>
              <a:avLst/>
              <a:gdLst>
                <a:gd name="T0" fmla="*/ 0 w 53"/>
                <a:gd name="T1" fmla="*/ 6 h 13"/>
                <a:gd name="T2" fmla="*/ 0 w 53"/>
                <a:gd name="T3" fmla="*/ 6 h 13"/>
                <a:gd name="T4" fmla="*/ 7 w 53"/>
                <a:gd name="T5" fmla="*/ 0 h 13"/>
                <a:gd name="T6" fmla="*/ 46 w 53"/>
                <a:gd name="T7" fmla="*/ 0 h 13"/>
                <a:gd name="T8" fmla="*/ 53 w 53"/>
                <a:gd name="T9" fmla="*/ 6 h 13"/>
                <a:gd name="T10" fmla="*/ 46 w 53"/>
                <a:gd name="T11" fmla="*/ 13 h 13"/>
                <a:gd name="T12" fmla="*/ 7 w 53"/>
                <a:gd name="T13" fmla="*/ 13 h 13"/>
                <a:gd name="T14" fmla="*/ 0 w 5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
                  <a:moveTo>
                    <a:pt x="0" y="6"/>
                  </a:moveTo>
                  <a:lnTo>
                    <a:pt x="0" y="6"/>
                  </a:lnTo>
                  <a:cubicBezTo>
                    <a:pt x="0" y="3"/>
                    <a:pt x="3" y="0"/>
                    <a:pt x="7" y="0"/>
                  </a:cubicBezTo>
                  <a:lnTo>
                    <a:pt x="46" y="0"/>
                  </a:lnTo>
                  <a:cubicBezTo>
                    <a:pt x="50" y="0"/>
                    <a:pt x="53" y="3"/>
                    <a:pt x="53" y="6"/>
                  </a:cubicBezTo>
                  <a:cubicBezTo>
                    <a:pt x="53" y="10"/>
                    <a:pt x="50" y="13"/>
                    <a:pt x="46" y="13"/>
                  </a:cubicBezTo>
                  <a:lnTo>
                    <a:pt x="7" y="13"/>
                  </a:lnTo>
                  <a:cubicBezTo>
                    <a:pt x="3" y="13"/>
                    <a:pt x="0" y="10"/>
                    <a:pt x="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6" name="Freeform 15"/>
            <p:cNvSpPr>
              <a:spLocks/>
            </p:cNvSpPr>
            <p:nvPr userDrawn="1"/>
          </p:nvSpPr>
          <p:spPr bwMode="auto">
            <a:xfrm>
              <a:off x="2386013" y="1152525"/>
              <a:ext cx="39688" cy="39688"/>
            </a:xfrm>
            <a:custGeom>
              <a:avLst/>
              <a:gdLst>
                <a:gd name="T0" fmla="*/ 39 w 42"/>
                <a:gd name="T1" fmla="*/ 13 h 42"/>
                <a:gd name="T2" fmla="*/ 39 w 42"/>
                <a:gd name="T3" fmla="*/ 13 h 42"/>
                <a:gd name="T4" fmla="*/ 12 w 42"/>
                <a:gd name="T5" fmla="*/ 40 h 42"/>
                <a:gd name="T6" fmla="*/ 7 w 42"/>
                <a:gd name="T7" fmla="*/ 42 h 42"/>
                <a:gd name="T8" fmla="*/ 2 w 42"/>
                <a:gd name="T9" fmla="*/ 40 h 42"/>
                <a:gd name="T10" fmla="*/ 2 w 42"/>
                <a:gd name="T11" fmla="*/ 30 h 42"/>
                <a:gd name="T12" fmla="*/ 30 w 42"/>
                <a:gd name="T13" fmla="*/ 3 h 42"/>
                <a:gd name="T14" fmla="*/ 39 w 42"/>
                <a:gd name="T15" fmla="*/ 3 h 42"/>
                <a:gd name="T16" fmla="*/ 39 w 42"/>
                <a:gd name="T17"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39" y="13"/>
                  </a:moveTo>
                  <a:lnTo>
                    <a:pt x="39" y="13"/>
                  </a:lnTo>
                  <a:lnTo>
                    <a:pt x="12" y="40"/>
                  </a:lnTo>
                  <a:cubicBezTo>
                    <a:pt x="11" y="41"/>
                    <a:pt x="9" y="42"/>
                    <a:pt x="7" y="42"/>
                  </a:cubicBezTo>
                  <a:cubicBezTo>
                    <a:pt x="5" y="42"/>
                    <a:pt x="4" y="41"/>
                    <a:pt x="2" y="40"/>
                  </a:cubicBezTo>
                  <a:cubicBezTo>
                    <a:pt x="0" y="37"/>
                    <a:pt x="0" y="33"/>
                    <a:pt x="2" y="30"/>
                  </a:cubicBezTo>
                  <a:lnTo>
                    <a:pt x="30" y="3"/>
                  </a:lnTo>
                  <a:cubicBezTo>
                    <a:pt x="32" y="0"/>
                    <a:pt x="37" y="0"/>
                    <a:pt x="39" y="3"/>
                  </a:cubicBezTo>
                  <a:cubicBezTo>
                    <a:pt x="42" y="6"/>
                    <a:pt x="42" y="10"/>
                    <a:pt x="39"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7" name="Freeform 16"/>
            <p:cNvSpPr>
              <a:spLocks/>
            </p:cNvSpPr>
            <p:nvPr userDrawn="1"/>
          </p:nvSpPr>
          <p:spPr bwMode="auto">
            <a:xfrm>
              <a:off x="2457450" y="1220788"/>
              <a:ext cx="73025" cy="12700"/>
            </a:xfrm>
            <a:custGeom>
              <a:avLst/>
              <a:gdLst>
                <a:gd name="T0" fmla="*/ 70 w 76"/>
                <a:gd name="T1" fmla="*/ 13 h 13"/>
                <a:gd name="T2" fmla="*/ 70 w 76"/>
                <a:gd name="T3" fmla="*/ 13 h 13"/>
                <a:gd name="T4" fmla="*/ 6 w 76"/>
                <a:gd name="T5" fmla="*/ 13 h 13"/>
                <a:gd name="T6" fmla="*/ 0 w 76"/>
                <a:gd name="T7" fmla="*/ 6 h 13"/>
                <a:gd name="T8" fmla="*/ 6 w 76"/>
                <a:gd name="T9" fmla="*/ 0 h 13"/>
                <a:gd name="T10" fmla="*/ 70 w 76"/>
                <a:gd name="T11" fmla="*/ 0 h 13"/>
                <a:gd name="T12" fmla="*/ 76 w 76"/>
                <a:gd name="T13" fmla="*/ 6 h 13"/>
                <a:gd name="T14" fmla="*/ 70 w 76"/>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3">
                  <a:moveTo>
                    <a:pt x="70" y="13"/>
                  </a:moveTo>
                  <a:lnTo>
                    <a:pt x="70" y="13"/>
                  </a:lnTo>
                  <a:lnTo>
                    <a:pt x="6" y="13"/>
                  </a:lnTo>
                  <a:cubicBezTo>
                    <a:pt x="3" y="13"/>
                    <a:pt x="0" y="10"/>
                    <a:pt x="0" y="6"/>
                  </a:cubicBezTo>
                  <a:cubicBezTo>
                    <a:pt x="0" y="3"/>
                    <a:pt x="3" y="0"/>
                    <a:pt x="6" y="0"/>
                  </a:cubicBezTo>
                  <a:lnTo>
                    <a:pt x="70" y="0"/>
                  </a:lnTo>
                  <a:cubicBezTo>
                    <a:pt x="73" y="0"/>
                    <a:pt x="76" y="3"/>
                    <a:pt x="76" y="6"/>
                  </a:cubicBezTo>
                  <a:cubicBezTo>
                    <a:pt x="76" y="10"/>
                    <a:pt x="73" y="13"/>
                    <a:pt x="70"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8" name="Freeform 17"/>
            <p:cNvSpPr>
              <a:spLocks/>
            </p:cNvSpPr>
            <p:nvPr userDrawn="1"/>
          </p:nvSpPr>
          <p:spPr bwMode="auto">
            <a:xfrm>
              <a:off x="2451100" y="1204913"/>
              <a:ext cx="84138" cy="12700"/>
            </a:xfrm>
            <a:custGeom>
              <a:avLst/>
              <a:gdLst>
                <a:gd name="T0" fmla="*/ 81 w 88"/>
                <a:gd name="T1" fmla="*/ 13 h 13"/>
                <a:gd name="T2" fmla="*/ 81 w 88"/>
                <a:gd name="T3" fmla="*/ 13 h 13"/>
                <a:gd name="T4" fmla="*/ 7 w 88"/>
                <a:gd name="T5" fmla="*/ 13 h 13"/>
                <a:gd name="T6" fmla="*/ 0 w 88"/>
                <a:gd name="T7" fmla="*/ 6 h 13"/>
                <a:gd name="T8" fmla="*/ 7 w 88"/>
                <a:gd name="T9" fmla="*/ 0 h 13"/>
                <a:gd name="T10" fmla="*/ 81 w 88"/>
                <a:gd name="T11" fmla="*/ 0 h 13"/>
                <a:gd name="T12" fmla="*/ 88 w 88"/>
                <a:gd name="T13" fmla="*/ 6 h 13"/>
                <a:gd name="T14" fmla="*/ 81 w 8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3">
                  <a:moveTo>
                    <a:pt x="81" y="13"/>
                  </a:moveTo>
                  <a:lnTo>
                    <a:pt x="81" y="13"/>
                  </a:lnTo>
                  <a:lnTo>
                    <a:pt x="7" y="13"/>
                  </a:lnTo>
                  <a:cubicBezTo>
                    <a:pt x="3" y="13"/>
                    <a:pt x="0" y="10"/>
                    <a:pt x="0" y="6"/>
                  </a:cubicBezTo>
                  <a:cubicBezTo>
                    <a:pt x="0" y="3"/>
                    <a:pt x="3" y="0"/>
                    <a:pt x="7" y="0"/>
                  </a:cubicBezTo>
                  <a:lnTo>
                    <a:pt x="81" y="0"/>
                  </a:lnTo>
                  <a:cubicBezTo>
                    <a:pt x="85" y="0"/>
                    <a:pt x="88" y="3"/>
                    <a:pt x="88" y="6"/>
                  </a:cubicBezTo>
                  <a:cubicBezTo>
                    <a:pt x="88" y="10"/>
                    <a:pt x="85" y="13"/>
                    <a:pt x="81"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9" name="Freeform 18"/>
            <p:cNvSpPr>
              <a:spLocks/>
            </p:cNvSpPr>
            <p:nvPr userDrawn="1"/>
          </p:nvSpPr>
          <p:spPr bwMode="auto">
            <a:xfrm>
              <a:off x="2451100" y="1190625"/>
              <a:ext cx="84138" cy="11113"/>
            </a:xfrm>
            <a:custGeom>
              <a:avLst/>
              <a:gdLst>
                <a:gd name="T0" fmla="*/ 81 w 88"/>
                <a:gd name="T1" fmla="*/ 13 h 13"/>
                <a:gd name="T2" fmla="*/ 81 w 88"/>
                <a:gd name="T3" fmla="*/ 13 h 13"/>
                <a:gd name="T4" fmla="*/ 7 w 88"/>
                <a:gd name="T5" fmla="*/ 13 h 13"/>
                <a:gd name="T6" fmla="*/ 0 w 88"/>
                <a:gd name="T7" fmla="*/ 6 h 13"/>
                <a:gd name="T8" fmla="*/ 7 w 88"/>
                <a:gd name="T9" fmla="*/ 0 h 13"/>
                <a:gd name="T10" fmla="*/ 81 w 88"/>
                <a:gd name="T11" fmla="*/ 0 h 13"/>
                <a:gd name="T12" fmla="*/ 88 w 88"/>
                <a:gd name="T13" fmla="*/ 6 h 13"/>
                <a:gd name="T14" fmla="*/ 81 w 8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3">
                  <a:moveTo>
                    <a:pt x="81" y="13"/>
                  </a:moveTo>
                  <a:lnTo>
                    <a:pt x="81" y="13"/>
                  </a:lnTo>
                  <a:lnTo>
                    <a:pt x="7" y="13"/>
                  </a:lnTo>
                  <a:cubicBezTo>
                    <a:pt x="3" y="13"/>
                    <a:pt x="0" y="10"/>
                    <a:pt x="0" y="6"/>
                  </a:cubicBezTo>
                  <a:cubicBezTo>
                    <a:pt x="0" y="3"/>
                    <a:pt x="3" y="0"/>
                    <a:pt x="7" y="0"/>
                  </a:cubicBezTo>
                  <a:lnTo>
                    <a:pt x="81" y="0"/>
                  </a:lnTo>
                  <a:cubicBezTo>
                    <a:pt x="85" y="0"/>
                    <a:pt x="88" y="3"/>
                    <a:pt x="88" y="6"/>
                  </a:cubicBezTo>
                  <a:cubicBezTo>
                    <a:pt x="88" y="10"/>
                    <a:pt x="85" y="13"/>
                    <a:pt x="81"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0" name="Freeform 19"/>
            <p:cNvSpPr>
              <a:spLocks/>
            </p:cNvSpPr>
            <p:nvPr userDrawn="1"/>
          </p:nvSpPr>
          <p:spPr bwMode="auto">
            <a:xfrm>
              <a:off x="2417763" y="1001713"/>
              <a:ext cx="150813" cy="185738"/>
            </a:xfrm>
            <a:custGeom>
              <a:avLst/>
              <a:gdLst>
                <a:gd name="T0" fmla="*/ 129 w 158"/>
                <a:gd name="T1" fmla="*/ 183 h 193"/>
                <a:gd name="T2" fmla="*/ 129 w 158"/>
                <a:gd name="T3" fmla="*/ 183 h 193"/>
                <a:gd name="T4" fmla="*/ 122 w 158"/>
                <a:gd name="T5" fmla="*/ 193 h 193"/>
                <a:gd name="T6" fmla="*/ 36 w 158"/>
                <a:gd name="T7" fmla="*/ 193 h 193"/>
                <a:gd name="T8" fmla="*/ 29 w 158"/>
                <a:gd name="T9" fmla="*/ 184 h 193"/>
                <a:gd name="T10" fmla="*/ 0 w 158"/>
                <a:gd name="T11" fmla="*/ 82 h 193"/>
                <a:gd name="T12" fmla="*/ 79 w 158"/>
                <a:gd name="T13" fmla="*/ 0 h 193"/>
                <a:gd name="T14" fmla="*/ 158 w 158"/>
                <a:gd name="T15" fmla="*/ 82 h 193"/>
                <a:gd name="T16" fmla="*/ 129 w 158"/>
                <a:gd name="T17" fmla="*/ 1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93">
                  <a:moveTo>
                    <a:pt x="129" y="183"/>
                  </a:moveTo>
                  <a:lnTo>
                    <a:pt x="129" y="183"/>
                  </a:lnTo>
                  <a:cubicBezTo>
                    <a:pt x="128" y="188"/>
                    <a:pt x="127" y="193"/>
                    <a:pt x="122" y="193"/>
                  </a:cubicBezTo>
                  <a:lnTo>
                    <a:pt x="36" y="193"/>
                  </a:lnTo>
                  <a:cubicBezTo>
                    <a:pt x="31" y="193"/>
                    <a:pt x="30" y="188"/>
                    <a:pt x="29" y="184"/>
                  </a:cubicBezTo>
                  <a:cubicBezTo>
                    <a:pt x="28" y="145"/>
                    <a:pt x="0" y="117"/>
                    <a:pt x="0" y="82"/>
                  </a:cubicBezTo>
                  <a:cubicBezTo>
                    <a:pt x="0" y="37"/>
                    <a:pt x="36" y="0"/>
                    <a:pt x="79" y="0"/>
                  </a:cubicBezTo>
                  <a:cubicBezTo>
                    <a:pt x="122" y="0"/>
                    <a:pt x="158" y="37"/>
                    <a:pt x="158" y="82"/>
                  </a:cubicBezTo>
                  <a:cubicBezTo>
                    <a:pt x="158" y="124"/>
                    <a:pt x="131" y="137"/>
                    <a:pt x="129"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1" name="Freeform 20"/>
            <p:cNvSpPr>
              <a:spLocks/>
            </p:cNvSpPr>
            <p:nvPr userDrawn="1"/>
          </p:nvSpPr>
          <p:spPr bwMode="auto">
            <a:xfrm>
              <a:off x="2562225" y="1154113"/>
              <a:ext cx="39688" cy="39688"/>
            </a:xfrm>
            <a:custGeom>
              <a:avLst/>
              <a:gdLst>
                <a:gd name="T0" fmla="*/ 40 w 42"/>
                <a:gd name="T1" fmla="*/ 39 h 41"/>
                <a:gd name="T2" fmla="*/ 40 w 42"/>
                <a:gd name="T3" fmla="*/ 39 h 41"/>
                <a:gd name="T4" fmla="*/ 35 w 42"/>
                <a:gd name="T5" fmla="*/ 41 h 41"/>
                <a:gd name="T6" fmla="*/ 30 w 42"/>
                <a:gd name="T7" fmla="*/ 39 h 41"/>
                <a:gd name="T8" fmla="*/ 3 w 42"/>
                <a:gd name="T9" fmla="*/ 12 h 41"/>
                <a:gd name="T10" fmla="*/ 3 w 42"/>
                <a:gd name="T11" fmla="*/ 2 h 41"/>
                <a:gd name="T12" fmla="*/ 12 w 42"/>
                <a:gd name="T13" fmla="*/ 2 h 41"/>
                <a:gd name="T14" fmla="*/ 40 w 42"/>
                <a:gd name="T15" fmla="*/ 30 h 41"/>
                <a:gd name="T16" fmla="*/ 40 w 42"/>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1">
                  <a:moveTo>
                    <a:pt x="40" y="39"/>
                  </a:moveTo>
                  <a:lnTo>
                    <a:pt x="40" y="39"/>
                  </a:lnTo>
                  <a:cubicBezTo>
                    <a:pt x="38" y="41"/>
                    <a:pt x="37" y="41"/>
                    <a:pt x="35" y="41"/>
                  </a:cubicBezTo>
                  <a:cubicBezTo>
                    <a:pt x="33" y="41"/>
                    <a:pt x="31" y="41"/>
                    <a:pt x="30" y="39"/>
                  </a:cubicBezTo>
                  <a:lnTo>
                    <a:pt x="3" y="12"/>
                  </a:lnTo>
                  <a:cubicBezTo>
                    <a:pt x="0" y="9"/>
                    <a:pt x="0" y="5"/>
                    <a:pt x="3" y="2"/>
                  </a:cubicBezTo>
                  <a:cubicBezTo>
                    <a:pt x="5" y="0"/>
                    <a:pt x="10" y="0"/>
                    <a:pt x="12" y="2"/>
                  </a:cubicBezTo>
                  <a:lnTo>
                    <a:pt x="40" y="30"/>
                  </a:lnTo>
                  <a:cubicBezTo>
                    <a:pt x="42" y="32"/>
                    <a:pt x="42" y="37"/>
                    <a:pt x="40" y="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2" name="Freeform 21"/>
            <p:cNvSpPr>
              <a:spLocks/>
            </p:cNvSpPr>
            <p:nvPr userDrawn="1"/>
          </p:nvSpPr>
          <p:spPr bwMode="auto">
            <a:xfrm>
              <a:off x="2592388" y="1073150"/>
              <a:ext cx="50800" cy="12700"/>
            </a:xfrm>
            <a:custGeom>
              <a:avLst/>
              <a:gdLst>
                <a:gd name="T0" fmla="*/ 46 w 53"/>
                <a:gd name="T1" fmla="*/ 13 h 13"/>
                <a:gd name="T2" fmla="*/ 46 w 53"/>
                <a:gd name="T3" fmla="*/ 13 h 13"/>
                <a:gd name="T4" fmla="*/ 7 w 53"/>
                <a:gd name="T5" fmla="*/ 13 h 13"/>
                <a:gd name="T6" fmla="*/ 0 w 53"/>
                <a:gd name="T7" fmla="*/ 6 h 13"/>
                <a:gd name="T8" fmla="*/ 7 w 53"/>
                <a:gd name="T9" fmla="*/ 0 h 13"/>
                <a:gd name="T10" fmla="*/ 46 w 53"/>
                <a:gd name="T11" fmla="*/ 0 h 13"/>
                <a:gd name="T12" fmla="*/ 53 w 53"/>
                <a:gd name="T13" fmla="*/ 6 h 13"/>
                <a:gd name="T14" fmla="*/ 46 w 53"/>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
                  <a:moveTo>
                    <a:pt x="46" y="13"/>
                  </a:moveTo>
                  <a:lnTo>
                    <a:pt x="46" y="13"/>
                  </a:lnTo>
                  <a:lnTo>
                    <a:pt x="7" y="13"/>
                  </a:lnTo>
                  <a:cubicBezTo>
                    <a:pt x="3" y="13"/>
                    <a:pt x="0" y="10"/>
                    <a:pt x="0" y="6"/>
                  </a:cubicBezTo>
                  <a:cubicBezTo>
                    <a:pt x="0" y="3"/>
                    <a:pt x="3" y="0"/>
                    <a:pt x="7" y="0"/>
                  </a:cubicBezTo>
                  <a:lnTo>
                    <a:pt x="46" y="0"/>
                  </a:lnTo>
                  <a:cubicBezTo>
                    <a:pt x="50" y="0"/>
                    <a:pt x="53" y="3"/>
                    <a:pt x="53" y="6"/>
                  </a:cubicBezTo>
                  <a:cubicBezTo>
                    <a:pt x="53" y="10"/>
                    <a:pt x="50" y="13"/>
                    <a:pt x="46"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2714391243"/>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600" y="301242"/>
            <a:ext cx="6624588" cy="586201"/>
          </a:xfrm>
        </p:spPr>
        <p:txBody>
          <a:bodyPr lIns="0" anchor="t"/>
          <a:lstStyle>
            <a:lvl1pPr>
              <a:defRPr>
                <a:solidFill>
                  <a:schemeClr val="accent1">
                    <a:lumMod val="75000"/>
                  </a:schemeClr>
                </a:solidFill>
              </a:defRPr>
            </a:lvl1pPr>
          </a:lstStyle>
          <a:p>
            <a:r>
              <a:rPr lang="en-US" dirty="0"/>
              <a:t>Click to edit master title style</a:t>
            </a:r>
          </a:p>
        </p:txBody>
      </p:sp>
      <p:grpSp>
        <p:nvGrpSpPr>
          <p:cNvPr id="14" name="Group 13"/>
          <p:cNvGrpSpPr/>
          <p:nvPr userDrawn="1"/>
        </p:nvGrpSpPr>
        <p:grpSpPr>
          <a:xfrm>
            <a:off x="280989" y="4738641"/>
            <a:ext cx="8589717" cy="269899"/>
            <a:chOff x="273050" y="4098901"/>
            <a:chExt cx="8546611" cy="269899"/>
          </a:xfrm>
        </p:grpSpPr>
        <p:cxnSp>
          <p:nvCxnSpPr>
            <p:cNvPr id="15" name="Straight Connector 14"/>
            <p:cNvCxnSpPr/>
            <p:nvPr userDrawn="1"/>
          </p:nvCxnSpPr>
          <p:spPr>
            <a:xfrm>
              <a:off x="273050" y="4365625"/>
              <a:ext cx="841480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4683" y="4235822"/>
              <a:ext cx="134978" cy="132978"/>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flipV="1">
              <a:off x="8684683" y="4098901"/>
              <a:ext cx="134978" cy="140096"/>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8366044" y="4098901"/>
              <a:ext cx="321814"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4"/>
          <p:cNvGrpSpPr>
            <a:grpSpLocks noChangeAspect="1"/>
          </p:cNvGrpSpPr>
          <p:nvPr userDrawn="1"/>
        </p:nvGrpSpPr>
        <p:grpSpPr bwMode="auto">
          <a:xfrm>
            <a:off x="7746045" y="320356"/>
            <a:ext cx="1135739" cy="547268"/>
            <a:chOff x="2152" y="1806"/>
            <a:chExt cx="1461" cy="704"/>
          </a:xfrm>
          <a:solidFill>
            <a:schemeClr val="accent3"/>
          </a:solidFill>
        </p:grpSpPr>
        <p:sp>
          <p:nvSpPr>
            <p:cNvPr id="40"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1"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2"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3"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4"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5"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6"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7"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8"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9"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0"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1"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2"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3"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4"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5"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6"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7"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grpSp>
        <p:nvGrpSpPr>
          <p:cNvPr id="38" name="Insight icon"/>
          <p:cNvGrpSpPr>
            <a:grpSpLocks noChangeAspect="1"/>
          </p:cNvGrpSpPr>
          <p:nvPr userDrawn="1"/>
        </p:nvGrpSpPr>
        <p:grpSpPr>
          <a:xfrm>
            <a:off x="175952" y="256078"/>
            <a:ext cx="640080" cy="640080"/>
            <a:chOff x="2286000" y="895350"/>
            <a:chExt cx="415925" cy="415925"/>
          </a:xfrm>
          <a:solidFill>
            <a:schemeClr val="bg1"/>
          </a:solidFill>
        </p:grpSpPr>
        <p:sp>
          <p:nvSpPr>
            <p:cNvPr id="58" name="Freeform 57"/>
            <p:cNvSpPr>
              <a:spLocks/>
            </p:cNvSpPr>
            <p:nvPr userDrawn="1"/>
          </p:nvSpPr>
          <p:spPr bwMode="auto">
            <a:xfrm>
              <a:off x="2286000" y="895350"/>
              <a:ext cx="415925" cy="415925"/>
            </a:xfrm>
            <a:custGeom>
              <a:avLst/>
              <a:gdLst>
                <a:gd name="T0" fmla="*/ 0 w 434"/>
                <a:gd name="T1" fmla="*/ 217 h 434"/>
                <a:gd name="T2" fmla="*/ 0 w 434"/>
                <a:gd name="T3" fmla="*/ 217 h 434"/>
                <a:gd name="T4" fmla="*/ 217 w 434"/>
                <a:gd name="T5" fmla="*/ 0 h 434"/>
                <a:gd name="T6" fmla="*/ 434 w 434"/>
                <a:gd name="T7" fmla="*/ 217 h 434"/>
                <a:gd name="T8" fmla="*/ 217 w 434"/>
                <a:gd name="T9" fmla="*/ 434 h 434"/>
                <a:gd name="T10" fmla="*/ 0 w 434"/>
                <a:gd name="T11" fmla="*/ 217 h 434"/>
              </a:gdLst>
              <a:ahLst/>
              <a:cxnLst>
                <a:cxn ang="0">
                  <a:pos x="T0" y="T1"/>
                </a:cxn>
                <a:cxn ang="0">
                  <a:pos x="T2" y="T3"/>
                </a:cxn>
                <a:cxn ang="0">
                  <a:pos x="T4" y="T5"/>
                </a:cxn>
                <a:cxn ang="0">
                  <a:pos x="T6" y="T7"/>
                </a:cxn>
                <a:cxn ang="0">
                  <a:pos x="T8" y="T9"/>
                </a:cxn>
                <a:cxn ang="0">
                  <a:pos x="T10" y="T11"/>
                </a:cxn>
              </a:cxnLst>
              <a:rect l="0" t="0" r="r" b="b"/>
              <a:pathLst>
                <a:path w="434" h="434">
                  <a:moveTo>
                    <a:pt x="0" y="217"/>
                  </a:moveTo>
                  <a:lnTo>
                    <a:pt x="0" y="217"/>
                  </a:lnTo>
                  <a:cubicBezTo>
                    <a:pt x="0" y="97"/>
                    <a:pt x="97" y="0"/>
                    <a:pt x="217" y="0"/>
                  </a:cubicBezTo>
                  <a:cubicBezTo>
                    <a:pt x="337" y="0"/>
                    <a:pt x="434" y="97"/>
                    <a:pt x="434" y="217"/>
                  </a:cubicBezTo>
                  <a:cubicBezTo>
                    <a:pt x="434" y="337"/>
                    <a:pt x="337" y="434"/>
                    <a:pt x="217" y="434"/>
                  </a:cubicBezTo>
                  <a:cubicBezTo>
                    <a:pt x="97" y="434"/>
                    <a:pt x="0" y="337"/>
                    <a:pt x="0" y="217"/>
                  </a:cubicBez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9" name="Freeform 58"/>
            <p:cNvSpPr>
              <a:spLocks/>
            </p:cNvSpPr>
            <p:nvPr userDrawn="1"/>
          </p:nvSpPr>
          <p:spPr bwMode="auto">
            <a:xfrm>
              <a:off x="2562225" y="974725"/>
              <a:ext cx="39688" cy="39688"/>
            </a:xfrm>
            <a:custGeom>
              <a:avLst/>
              <a:gdLst>
                <a:gd name="T0" fmla="*/ 3 w 42"/>
                <a:gd name="T1" fmla="*/ 30 h 41"/>
                <a:gd name="T2" fmla="*/ 3 w 42"/>
                <a:gd name="T3" fmla="*/ 30 h 41"/>
                <a:gd name="T4" fmla="*/ 30 w 42"/>
                <a:gd name="T5" fmla="*/ 2 h 41"/>
                <a:gd name="T6" fmla="*/ 40 w 42"/>
                <a:gd name="T7" fmla="*/ 2 h 41"/>
                <a:gd name="T8" fmla="*/ 40 w 42"/>
                <a:gd name="T9" fmla="*/ 12 h 41"/>
                <a:gd name="T10" fmla="*/ 12 w 42"/>
                <a:gd name="T11" fmla="*/ 39 h 41"/>
                <a:gd name="T12" fmla="*/ 7 w 42"/>
                <a:gd name="T13" fmla="*/ 41 h 41"/>
                <a:gd name="T14" fmla="*/ 3 w 42"/>
                <a:gd name="T15" fmla="*/ 39 h 41"/>
                <a:gd name="T16" fmla="*/ 3 w 42"/>
                <a:gd name="T1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1">
                  <a:moveTo>
                    <a:pt x="3" y="30"/>
                  </a:moveTo>
                  <a:lnTo>
                    <a:pt x="3" y="30"/>
                  </a:lnTo>
                  <a:lnTo>
                    <a:pt x="30" y="2"/>
                  </a:lnTo>
                  <a:cubicBezTo>
                    <a:pt x="33" y="0"/>
                    <a:pt x="37" y="0"/>
                    <a:pt x="40" y="2"/>
                  </a:cubicBezTo>
                  <a:cubicBezTo>
                    <a:pt x="42" y="5"/>
                    <a:pt x="42" y="9"/>
                    <a:pt x="40" y="12"/>
                  </a:cubicBezTo>
                  <a:lnTo>
                    <a:pt x="12" y="39"/>
                  </a:lnTo>
                  <a:cubicBezTo>
                    <a:pt x="11" y="41"/>
                    <a:pt x="9" y="41"/>
                    <a:pt x="7" y="41"/>
                  </a:cubicBezTo>
                  <a:cubicBezTo>
                    <a:pt x="6" y="41"/>
                    <a:pt x="4" y="41"/>
                    <a:pt x="3" y="39"/>
                  </a:cubicBezTo>
                  <a:cubicBezTo>
                    <a:pt x="0" y="37"/>
                    <a:pt x="0" y="32"/>
                    <a:pt x="3"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0" name="Freeform 59"/>
            <p:cNvSpPr>
              <a:spLocks/>
            </p:cNvSpPr>
            <p:nvPr userDrawn="1"/>
          </p:nvSpPr>
          <p:spPr bwMode="auto">
            <a:xfrm>
              <a:off x="2487613" y="928688"/>
              <a:ext cx="12700" cy="49213"/>
            </a:xfrm>
            <a:custGeom>
              <a:avLst/>
              <a:gdLst>
                <a:gd name="T0" fmla="*/ 0 w 14"/>
                <a:gd name="T1" fmla="*/ 7 h 52"/>
                <a:gd name="T2" fmla="*/ 0 w 14"/>
                <a:gd name="T3" fmla="*/ 7 h 52"/>
                <a:gd name="T4" fmla="*/ 7 w 14"/>
                <a:gd name="T5" fmla="*/ 0 h 52"/>
                <a:gd name="T6" fmla="*/ 14 w 14"/>
                <a:gd name="T7" fmla="*/ 7 h 52"/>
                <a:gd name="T8" fmla="*/ 14 w 14"/>
                <a:gd name="T9" fmla="*/ 45 h 52"/>
                <a:gd name="T10" fmla="*/ 7 w 14"/>
                <a:gd name="T11" fmla="*/ 52 h 52"/>
                <a:gd name="T12" fmla="*/ 0 w 14"/>
                <a:gd name="T13" fmla="*/ 45 h 52"/>
                <a:gd name="T14" fmla="*/ 0 w 14"/>
                <a:gd name="T15" fmla="*/ 7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2">
                  <a:moveTo>
                    <a:pt x="0" y="7"/>
                  </a:moveTo>
                  <a:lnTo>
                    <a:pt x="0" y="7"/>
                  </a:lnTo>
                  <a:cubicBezTo>
                    <a:pt x="0" y="3"/>
                    <a:pt x="3" y="0"/>
                    <a:pt x="7" y="0"/>
                  </a:cubicBezTo>
                  <a:cubicBezTo>
                    <a:pt x="11" y="0"/>
                    <a:pt x="14" y="3"/>
                    <a:pt x="14" y="7"/>
                  </a:cubicBezTo>
                  <a:lnTo>
                    <a:pt x="14" y="45"/>
                  </a:lnTo>
                  <a:cubicBezTo>
                    <a:pt x="14" y="49"/>
                    <a:pt x="11" y="52"/>
                    <a:pt x="7" y="52"/>
                  </a:cubicBezTo>
                  <a:cubicBezTo>
                    <a:pt x="3" y="52"/>
                    <a:pt x="0" y="49"/>
                    <a:pt x="0" y="45"/>
                  </a:cubicBezTo>
                  <a:lnTo>
                    <a:pt x="0" y="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1" name="Freeform 60"/>
            <p:cNvSpPr>
              <a:spLocks/>
            </p:cNvSpPr>
            <p:nvPr userDrawn="1"/>
          </p:nvSpPr>
          <p:spPr bwMode="auto">
            <a:xfrm>
              <a:off x="2386013" y="973138"/>
              <a:ext cx="39688" cy="39688"/>
            </a:xfrm>
            <a:custGeom>
              <a:avLst/>
              <a:gdLst>
                <a:gd name="T0" fmla="*/ 2 w 42"/>
                <a:gd name="T1" fmla="*/ 3 h 42"/>
                <a:gd name="T2" fmla="*/ 2 w 42"/>
                <a:gd name="T3" fmla="*/ 3 h 42"/>
                <a:gd name="T4" fmla="*/ 12 w 42"/>
                <a:gd name="T5" fmla="*/ 3 h 42"/>
                <a:gd name="T6" fmla="*/ 39 w 42"/>
                <a:gd name="T7" fmla="*/ 30 h 42"/>
                <a:gd name="T8" fmla="*/ 39 w 42"/>
                <a:gd name="T9" fmla="*/ 40 h 42"/>
                <a:gd name="T10" fmla="*/ 34 w 42"/>
                <a:gd name="T11" fmla="*/ 42 h 42"/>
                <a:gd name="T12" fmla="*/ 30 w 42"/>
                <a:gd name="T13" fmla="*/ 40 h 42"/>
                <a:gd name="T14" fmla="*/ 2 w 42"/>
                <a:gd name="T15" fmla="*/ 13 h 42"/>
                <a:gd name="T16" fmla="*/ 2 w 42"/>
                <a:gd name="T17"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2" y="3"/>
                  </a:moveTo>
                  <a:lnTo>
                    <a:pt x="2" y="3"/>
                  </a:lnTo>
                  <a:cubicBezTo>
                    <a:pt x="5" y="0"/>
                    <a:pt x="9" y="0"/>
                    <a:pt x="12" y="3"/>
                  </a:cubicBezTo>
                  <a:lnTo>
                    <a:pt x="39" y="30"/>
                  </a:lnTo>
                  <a:cubicBezTo>
                    <a:pt x="42" y="33"/>
                    <a:pt x="42" y="37"/>
                    <a:pt x="39" y="40"/>
                  </a:cubicBezTo>
                  <a:cubicBezTo>
                    <a:pt x="38" y="41"/>
                    <a:pt x="36" y="42"/>
                    <a:pt x="34" y="42"/>
                  </a:cubicBezTo>
                  <a:cubicBezTo>
                    <a:pt x="33" y="42"/>
                    <a:pt x="31" y="41"/>
                    <a:pt x="30" y="40"/>
                  </a:cubicBezTo>
                  <a:lnTo>
                    <a:pt x="2" y="13"/>
                  </a:lnTo>
                  <a:cubicBezTo>
                    <a:pt x="0" y="10"/>
                    <a:pt x="0" y="6"/>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2" name="Freeform 61"/>
            <p:cNvSpPr>
              <a:spLocks/>
            </p:cNvSpPr>
            <p:nvPr userDrawn="1"/>
          </p:nvSpPr>
          <p:spPr bwMode="auto">
            <a:xfrm>
              <a:off x="2344738" y="1073150"/>
              <a:ext cx="50800" cy="12700"/>
            </a:xfrm>
            <a:custGeom>
              <a:avLst/>
              <a:gdLst>
                <a:gd name="T0" fmla="*/ 0 w 53"/>
                <a:gd name="T1" fmla="*/ 6 h 13"/>
                <a:gd name="T2" fmla="*/ 0 w 53"/>
                <a:gd name="T3" fmla="*/ 6 h 13"/>
                <a:gd name="T4" fmla="*/ 7 w 53"/>
                <a:gd name="T5" fmla="*/ 0 h 13"/>
                <a:gd name="T6" fmla="*/ 46 w 53"/>
                <a:gd name="T7" fmla="*/ 0 h 13"/>
                <a:gd name="T8" fmla="*/ 53 w 53"/>
                <a:gd name="T9" fmla="*/ 6 h 13"/>
                <a:gd name="T10" fmla="*/ 46 w 53"/>
                <a:gd name="T11" fmla="*/ 13 h 13"/>
                <a:gd name="T12" fmla="*/ 7 w 53"/>
                <a:gd name="T13" fmla="*/ 13 h 13"/>
                <a:gd name="T14" fmla="*/ 0 w 5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
                  <a:moveTo>
                    <a:pt x="0" y="6"/>
                  </a:moveTo>
                  <a:lnTo>
                    <a:pt x="0" y="6"/>
                  </a:lnTo>
                  <a:cubicBezTo>
                    <a:pt x="0" y="3"/>
                    <a:pt x="3" y="0"/>
                    <a:pt x="7" y="0"/>
                  </a:cubicBezTo>
                  <a:lnTo>
                    <a:pt x="46" y="0"/>
                  </a:lnTo>
                  <a:cubicBezTo>
                    <a:pt x="50" y="0"/>
                    <a:pt x="53" y="3"/>
                    <a:pt x="53" y="6"/>
                  </a:cubicBezTo>
                  <a:cubicBezTo>
                    <a:pt x="53" y="10"/>
                    <a:pt x="50" y="13"/>
                    <a:pt x="46" y="13"/>
                  </a:cubicBezTo>
                  <a:lnTo>
                    <a:pt x="7" y="13"/>
                  </a:lnTo>
                  <a:cubicBezTo>
                    <a:pt x="3" y="13"/>
                    <a:pt x="0" y="10"/>
                    <a:pt x="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3" name="Freeform 62"/>
            <p:cNvSpPr>
              <a:spLocks/>
            </p:cNvSpPr>
            <p:nvPr userDrawn="1"/>
          </p:nvSpPr>
          <p:spPr bwMode="auto">
            <a:xfrm>
              <a:off x="2386013" y="1152525"/>
              <a:ext cx="39688" cy="39688"/>
            </a:xfrm>
            <a:custGeom>
              <a:avLst/>
              <a:gdLst>
                <a:gd name="T0" fmla="*/ 39 w 42"/>
                <a:gd name="T1" fmla="*/ 13 h 42"/>
                <a:gd name="T2" fmla="*/ 39 w 42"/>
                <a:gd name="T3" fmla="*/ 13 h 42"/>
                <a:gd name="T4" fmla="*/ 12 w 42"/>
                <a:gd name="T5" fmla="*/ 40 h 42"/>
                <a:gd name="T6" fmla="*/ 7 w 42"/>
                <a:gd name="T7" fmla="*/ 42 h 42"/>
                <a:gd name="T8" fmla="*/ 2 w 42"/>
                <a:gd name="T9" fmla="*/ 40 h 42"/>
                <a:gd name="T10" fmla="*/ 2 w 42"/>
                <a:gd name="T11" fmla="*/ 30 h 42"/>
                <a:gd name="T12" fmla="*/ 30 w 42"/>
                <a:gd name="T13" fmla="*/ 3 h 42"/>
                <a:gd name="T14" fmla="*/ 39 w 42"/>
                <a:gd name="T15" fmla="*/ 3 h 42"/>
                <a:gd name="T16" fmla="*/ 39 w 42"/>
                <a:gd name="T17"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39" y="13"/>
                  </a:moveTo>
                  <a:lnTo>
                    <a:pt x="39" y="13"/>
                  </a:lnTo>
                  <a:lnTo>
                    <a:pt x="12" y="40"/>
                  </a:lnTo>
                  <a:cubicBezTo>
                    <a:pt x="11" y="41"/>
                    <a:pt x="9" y="42"/>
                    <a:pt x="7" y="42"/>
                  </a:cubicBezTo>
                  <a:cubicBezTo>
                    <a:pt x="5" y="42"/>
                    <a:pt x="4" y="41"/>
                    <a:pt x="2" y="40"/>
                  </a:cubicBezTo>
                  <a:cubicBezTo>
                    <a:pt x="0" y="37"/>
                    <a:pt x="0" y="33"/>
                    <a:pt x="2" y="30"/>
                  </a:cubicBezTo>
                  <a:lnTo>
                    <a:pt x="30" y="3"/>
                  </a:lnTo>
                  <a:cubicBezTo>
                    <a:pt x="32" y="0"/>
                    <a:pt x="37" y="0"/>
                    <a:pt x="39" y="3"/>
                  </a:cubicBezTo>
                  <a:cubicBezTo>
                    <a:pt x="42" y="6"/>
                    <a:pt x="42" y="10"/>
                    <a:pt x="39"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4" name="Freeform 63"/>
            <p:cNvSpPr>
              <a:spLocks/>
            </p:cNvSpPr>
            <p:nvPr userDrawn="1"/>
          </p:nvSpPr>
          <p:spPr bwMode="auto">
            <a:xfrm>
              <a:off x="2457450" y="1220788"/>
              <a:ext cx="73025" cy="12700"/>
            </a:xfrm>
            <a:custGeom>
              <a:avLst/>
              <a:gdLst>
                <a:gd name="T0" fmla="*/ 70 w 76"/>
                <a:gd name="T1" fmla="*/ 13 h 13"/>
                <a:gd name="T2" fmla="*/ 70 w 76"/>
                <a:gd name="T3" fmla="*/ 13 h 13"/>
                <a:gd name="T4" fmla="*/ 6 w 76"/>
                <a:gd name="T5" fmla="*/ 13 h 13"/>
                <a:gd name="T6" fmla="*/ 0 w 76"/>
                <a:gd name="T7" fmla="*/ 6 h 13"/>
                <a:gd name="T8" fmla="*/ 6 w 76"/>
                <a:gd name="T9" fmla="*/ 0 h 13"/>
                <a:gd name="T10" fmla="*/ 70 w 76"/>
                <a:gd name="T11" fmla="*/ 0 h 13"/>
                <a:gd name="T12" fmla="*/ 76 w 76"/>
                <a:gd name="T13" fmla="*/ 6 h 13"/>
                <a:gd name="T14" fmla="*/ 70 w 76"/>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3">
                  <a:moveTo>
                    <a:pt x="70" y="13"/>
                  </a:moveTo>
                  <a:lnTo>
                    <a:pt x="70" y="13"/>
                  </a:lnTo>
                  <a:lnTo>
                    <a:pt x="6" y="13"/>
                  </a:lnTo>
                  <a:cubicBezTo>
                    <a:pt x="3" y="13"/>
                    <a:pt x="0" y="10"/>
                    <a:pt x="0" y="6"/>
                  </a:cubicBezTo>
                  <a:cubicBezTo>
                    <a:pt x="0" y="3"/>
                    <a:pt x="3" y="0"/>
                    <a:pt x="6" y="0"/>
                  </a:cubicBezTo>
                  <a:lnTo>
                    <a:pt x="70" y="0"/>
                  </a:lnTo>
                  <a:cubicBezTo>
                    <a:pt x="73" y="0"/>
                    <a:pt x="76" y="3"/>
                    <a:pt x="76" y="6"/>
                  </a:cubicBezTo>
                  <a:cubicBezTo>
                    <a:pt x="76" y="10"/>
                    <a:pt x="73" y="13"/>
                    <a:pt x="70"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5" name="Freeform 64"/>
            <p:cNvSpPr>
              <a:spLocks/>
            </p:cNvSpPr>
            <p:nvPr userDrawn="1"/>
          </p:nvSpPr>
          <p:spPr bwMode="auto">
            <a:xfrm>
              <a:off x="2451100" y="1204913"/>
              <a:ext cx="84138" cy="12700"/>
            </a:xfrm>
            <a:custGeom>
              <a:avLst/>
              <a:gdLst>
                <a:gd name="T0" fmla="*/ 81 w 88"/>
                <a:gd name="T1" fmla="*/ 13 h 13"/>
                <a:gd name="T2" fmla="*/ 81 w 88"/>
                <a:gd name="T3" fmla="*/ 13 h 13"/>
                <a:gd name="T4" fmla="*/ 7 w 88"/>
                <a:gd name="T5" fmla="*/ 13 h 13"/>
                <a:gd name="T6" fmla="*/ 0 w 88"/>
                <a:gd name="T7" fmla="*/ 6 h 13"/>
                <a:gd name="T8" fmla="*/ 7 w 88"/>
                <a:gd name="T9" fmla="*/ 0 h 13"/>
                <a:gd name="T10" fmla="*/ 81 w 88"/>
                <a:gd name="T11" fmla="*/ 0 h 13"/>
                <a:gd name="T12" fmla="*/ 88 w 88"/>
                <a:gd name="T13" fmla="*/ 6 h 13"/>
                <a:gd name="T14" fmla="*/ 81 w 8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3">
                  <a:moveTo>
                    <a:pt x="81" y="13"/>
                  </a:moveTo>
                  <a:lnTo>
                    <a:pt x="81" y="13"/>
                  </a:lnTo>
                  <a:lnTo>
                    <a:pt x="7" y="13"/>
                  </a:lnTo>
                  <a:cubicBezTo>
                    <a:pt x="3" y="13"/>
                    <a:pt x="0" y="10"/>
                    <a:pt x="0" y="6"/>
                  </a:cubicBezTo>
                  <a:cubicBezTo>
                    <a:pt x="0" y="3"/>
                    <a:pt x="3" y="0"/>
                    <a:pt x="7" y="0"/>
                  </a:cubicBezTo>
                  <a:lnTo>
                    <a:pt x="81" y="0"/>
                  </a:lnTo>
                  <a:cubicBezTo>
                    <a:pt x="85" y="0"/>
                    <a:pt x="88" y="3"/>
                    <a:pt x="88" y="6"/>
                  </a:cubicBezTo>
                  <a:cubicBezTo>
                    <a:pt x="88" y="10"/>
                    <a:pt x="85" y="13"/>
                    <a:pt x="81"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6" name="Freeform 65"/>
            <p:cNvSpPr>
              <a:spLocks/>
            </p:cNvSpPr>
            <p:nvPr userDrawn="1"/>
          </p:nvSpPr>
          <p:spPr bwMode="auto">
            <a:xfrm>
              <a:off x="2451100" y="1190625"/>
              <a:ext cx="84138" cy="11113"/>
            </a:xfrm>
            <a:custGeom>
              <a:avLst/>
              <a:gdLst>
                <a:gd name="T0" fmla="*/ 81 w 88"/>
                <a:gd name="T1" fmla="*/ 13 h 13"/>
                <a:gd name="T2" fmla="*/ 81 w 88"/>
                <a:gd name="T3" fmla="*/ 13 h 13"/>
                <a:gd name="T4" fmla="*/ 7 w 88"/>
                <a:gd name="T5" fmla="*/ 13 h 13"/>
                <a:gd name="T6" fmla="*/ 0 w 88"/>
                <a:gd name="T7" fmla="*/ 6 h 13"/>
                <a:gd name="T8" fmla="*/ 7 w 88"/>
                <a:gd name="T9" fmla="*/ 0 h 13"/>
                <a:gd name="T10" fmla="*/ 81 w 88"/>
                <a:gd name="T11" fmla="*/ 0 h 13"/>
                <a:gd name="T12" fmla="*/ 88 w 88"/>
                <a:gd name="T13" fmla="*/ 6 h 13"/>
                <a:gd name="T14" fmla="*/ 81 w 8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3">
                  <a:moveTo>
                    <a:pt x="81" y="13"/>
                  </a:moveTo>
                  <a:lnTo>
                    <a:pt x="81" y="13"/>
                  </a:lnTo>
                  <a:lnTo>
                    <a:pt x="7" y="13"/>
                  </a:lnTo>
                  <a:cubicBezTo>
                    <a:pt x="3" y="13"/>
                    <a:pt x="0" y="10"/>
                    <a:pt x="0" y="6"/>
                  </a:cubicBezTo>
                  <a:cubicBezTo>
                    <a:pt x="0" y="3"/>
                    <a:pt x="3" y="0"/>
                    <a:pt x="7" y="0"/>
                  </a:cubicBezTo>
                  <a:lnTo>
                    <a:pt x="81" y="0"/>
                  </a:lnTo>
                  <a:cubicBezTo>
                    <a:pt x="85" y="0"/>
                    <a:pt x="88" y="3"/>
                    <a:pt x="88" y="6"/>
                  </a:cubicBezTo>
                  <a:cubicBezTo>
                    <a:pt x="88" y="10"/>
                    <a:pt x="85" y="13"/>
                    <a:pt x="81"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7" name="Freeform 66"/>
            <p:cNvSpPr>
              <a:spLocks/>
            </p:cNvSpPr>
            <p:nvPr userDrawn="1"/>
          </p:nvSpPr>
          <p:spPr bwMode="auto">
            <a:xfrm>
              <a:off x="2417763" y="1001713"/>
              <a:ext cx="150813" cy="185738"/>
            </a:xfrm>
            <a:custGeom>
              <a:avLst/>
              <a:gdLst>
                <a:gd name="T0" fmla="*/ 129 w 158"/>
                <a:gd name="T1" fmla="*/ 183 h 193"/>
                <a:gd name="T2" fmla="*/ 129 w 158"/>
                <a:gd name="T3" fmla="*/ 183 h 193"/>
                <a:gd name="T4" fmla="*/ 122 w 158"/>
                <a:gd name="T5" fmla="*/ 193 h 193"/>
                <a:gd name="T6" fmla="*/ 36 w 158"/>
                <a:gd name="T7" fmla="*/ 193 h 193"/>
                <a:gd name="T8" fmla="*/ 29 w 158"/>
                <a:gd name="T9" fmla="*/ 184 h 193"/>
                <a:gd name="T10" fmla="*/ 0 w 158"/>
                <a:gd name="T11" fmla="*/ 82 h 193"/>
                <a:gd name="T12" fmla="*/ 79 w 158"/>
                <a:gd name="T13" fmla="*/ 0 h 193"/>
                <a:gd name="T14" fmla="*/ 158 w 158"/>
                <a:gd name="T15" fmla="*/ 82 h 193"/>
                <a:gd name="T16" fmla="*/ 129 w 158"/>
                <a:gd name="T17" fmla="*/ 1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93">
                  <a:moveTo>
                    <a:pt x="129" y="183"/>
                  </a:moveTo>
                  <a:lnTo>
                    <a:pt x="129" y="183"/>
                  </a:lnTo>
                  <a:cubicBezTo>
                    <a:pt x="128" y="188"/>
                    <a:pt x="127" y="193"/>
                    <a:pt x="122" y="193"/>
                  </a:cubicBezTo>
                  <a:lnTo>
                    <a:pt x="36" y="193"/>
                  </a:lnTo>
                  <a:cubicBezTo>
                    <a:pt x="31" y="193"/>
                    <a:pt x="30" y="188"/>
                    <a:pt x="29" y="184"/>
                  </a:cubicBezTo>
                  <a:cubicBezTo>
                    <a:pt x="28" y="145"/>
                    <a:pt x="0" y="117"/>
                    <a:pt x="0" y="82"/>
                  </a:cubicBezTo>
                  <a:cubicBezTo>
                    <a:pt x="0" y="37"/>
                    <a:pt x="36" y="0"/>
                    <a:pt x="79" y="0"/>
                  </a:cubicBezTo>
                  <a:cubicBezTo>
                    <a:pt x="122" y="0"/>
                    <a:pt x="158" y="37"/>
                    <a:pt x="158" y="82"/>
                  </a:cubicBezTo>
                  <a:cubicBezTo>
                    <a:pt x="158" y="124"/>
                    <a:pt x="131" y="137"/>
                    <a:pt x="129"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8" name="Freeform 67"/>
            <p:cNvSpPr>
              <a:spLocks/>
            </p:cNvSpPr>
            <p:nvPr userDrawn="1"/>
          </p:nvSpPr>
          <p:spPr bwMode="auto">
            <a:xfrm>
              <a:off x="2562225" y="1154113"/>
              <a:ext cx="39688" cy="39688"/>
            </a:xfrm>
            <a:custGeom>
              <a:avLst/>
              <a:gdLst>
                <a:gd name="T0" fmla="*/ 40 w 42"/>
                <a:gd name="T1" fmla="*/ 39 h 41"/>
                <a:gd name="T2" fmla="*/ 40 w 42"/>
                <a:gd name="T3" fmla="*/ 39 h 41"/>
                <a:gd name="T4" fmla="*/ 35 w 42"/>
                <a:gd name="T5" fmla="*/ 41 h 41"/>
                <a:gd name="T6" fmla="*/ 30 w 42"/>
                <a:gd name="T7" fmla="*/ 39 h 41"/>
                <a:gd name="T8" fmla="*/ 3 w 42"/>
                <a:gd name="T9" fmla="*/ 12 h 41"/>
                <a:gd name="T10" fmla="*/ 3 w 42"/>
                <a:gd name="T11" fmla="*/ 2 h 41"/>
                <a:gd name="T12" fmla="*/ 12 w 42"/>
                <a:gd name="T13" fmla="*/ 2 h 41"/>
                <a:gd name="T14" fmla="*/ 40 w 42"/>
                <a:gd name="T15" fmla="*/ 30 h 41"/>
                <a:gd name="T16" fmla="*/ 40 w 42"/>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1">
                  <a:moveTo>
                    <a:pt x="40" y="39"/>
                  </a:moveTo>
                  <a:lnTo>
                    <a:pt x="40" y="39"/>
                  </a:lnTo>
                  <a:cubicBezTo>
                    <a:pt x="38" y="41"/>
                    <a:pt x="37" y="41"/>
                    <a:pt x="35" y="41"/>
                  </a:cubicBezTo>
                  <a:cubicBezTo>
                    <a:pt x="33" y="41"/>
                    <a:pt x="31" y="41"/>
                    <a:pt x="30" y="39"/>
                  </a:cubicBezTo>
                  <a:lnTo>
                    <a:pt x="3" y="12"/>
                  </a:lnTo>
                  <a:cubicBezTo>
                    <a:pt x="0" y="9"/>
                    <a:pt x="0" y="5"/>
                    <a:pt x="3" y="2"/>
                  </a:cubicBezTo>
                  <a:cubicBezTo>
                    <a:pt x="5" y="0"/>
                    <a:pt x="10" y="0"/>
                    <a:pt x="12" y="2"/>
                  </a:cubicBezTo>
                  <a:lnTo>
                    <a:pt x="40" y="30"/>
                  </a:lnTo>
                  <a:cubicBezTo>
                    <a:pt x="42" y="32"/>
                    <a:pt x="42" y="37"/>
                    <a:pt x="40" y="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9" name="Freeform 68"/>
            <p:cNvSpPr>
              <a:spLocks/>
            </p:cNvSpPr>
            <p:nvPr userDrawn="1"/>
          </p:nvSpPr>
          <p:spPr bwMode="auto">
            <a:xfrm>
              <a:off x="2592388" y="1073150"/>
              <a:ext cx="50800" cy="12700"/>
            </a:xfrm>
            <a:custGeom>
              <a:avLst/>
              <a:gdLst>
                <a:gd name="T0" fmla="*/ 46 w 53"/>
                <a:gd name="T1" fmla="*/ 13 h 13"/>
                <a:gd name="T2" fmla="*/ 46 w 53"/>
                <a:gd name="T3" fmla="*/ 13 h 13"/>
                <a:gd name="T4" fmla="*/ 7 w 53"/>
                <a:gd name="T5" fmla="*/ 13 h 13"/>
                <a:gd name="T6" fmla="*/ 0 w 53"/>
                <a:gd name="T7" fmla="*/ 6 h 13"/>
                <a:gd name="T8" fmla="*/ 7 w 53"/>
                <a:gd name="T9" fmla="*/ 0 h 13"/>
                <a:gd name="T10" fmla="*/ 46 w 53"/>
                <a:gd name="T11" fmla="*/ 0 h 13"/>
                <a:gd name="T12" fmla="*/ 53 w 53"/>
                <a:gd name="T13" fmla="*/ 6 h 13"/>
                <a:gd name="T14" fmla="*/ 46 w 53"/>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
                  <a:moveTo>
                    <a:pt x="46" y="13"/>
                  </a:moveTo>
                  <a:lnTo>
                    <a:pt x="46" y="13"/>
                  </a:lnTo>
                  <a:lnTo>
                    <a:pt x="7" y="13"/>
                  </a:lnTo>
                  <a:cubicBezTo>
                    <a:pt x="3" y="13"/>
                    <a:pt x="0" y="10"/>
                    <a:pt x="0" y="6"/>
                  </a:cubicBezTo>
                  <a:cubicBezTo>
                    <a:pt x="0" y="3"/>
                    <a:pt x="3" y="0"/>
                    <a:pt x="7" y="0"/>
                  </a:cubicBezTo>
                  <a:lnTo>
                    <a:pt x="46" y="0"/>
                  </a:lnTo>
                  <a:cubicBezTo>
                    <a:pt x="50" y="0"/>
                    <a:pt x="53" y="3"/>
                    <a:pt x="53" y="6"/>
                  </a:cubicBezTo>
                  <a:cubicBezTo>
                    <a:pt x="53" y="10"/>
                    <a:pt x="50" y="13"/>
                    <a:pt x="46"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10216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grpSp>
        <p:nvGrpSpPr>
          <p:cNvPr id="9" name="Group 4"/>
          <p:cNvGrpSpPr>
            <a:grpSpLocks noChangeAspect="1"/>
          </p:cNvGrpSpPr>
          <p:nvPr userDrawn="1"/>
        </p:nvGrpSpPr>
        <p:grpSpPr bwMode="auto">
          <a:xfrm>
            <a:off x="505000" y="1855190"/>
            <a:ext cx="2319338" cy="1117600"/>
            <a:chOff x="2152" y="1806"/>
            <a:chExt cx="1461" cy="704"/>
          </a:xfrm>
          <a:solidFill>
            <a:schemeClr val="accent3"/>
          </a:solidFill>
        </p:grpSpPr>
        <p:sp>
          <p:nvSpPr>
            <p:cNvPr id="10"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1"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2"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3"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4"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5"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6"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7"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8"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19"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0"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1"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2"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3"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4"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5"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6"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27"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Tree>
    <p:extLst>
      <p:ext uri="{BB962C8B-B14F-4D97-AF65-F5344CB8AC3E}">
        <p14:creationId xmlns:p14="http://schemas.microsoft.com/office/powerpoint/2010/main" val="100131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8" y="301242"/>
            <a:ext cx="7315200" cy="586201"/>
          </a:xfrm>
        </p:spPr>
        <p:txBody>
          <a:bodyPr/>
          <a:lstStyle>
            <a:lvl1pPr>
              <a:defRPr>
                <a:solidFill>
                  <a:schemeClr val="accent3"/>
                </a:solidFill>
              </a:defRPr>
            </a:lvl1pPr>
          </a:lstStyle>
          <a:p>
            <a:r>
              <a:rPr lang="en-US" dirty="0"/>
              <a:t>Click to edit master title style</a:t>
            </a:r>
          </a:p>
        </p:txBody>
      </p:sp>
      <p:grpSp>
        <p:nvGrpSpPr>
          <p:cNvPr id="14" name="Group 13"/>
          <p:cNvGrpSpPr/>
          <p:nvPr userDrawn="1"/>
        </p:nvGrpSpPr>
        <p:grpSpPr>
          <a:xfrm>
            <a:off x="280989" y="4738641"/>
            <a:ext cx="8589717" cy="269899"/>
            <a:chOff x="273050" y="4098901"/>
            <a:chExt cx="8546611" cy="269899"/>
          </a:xfrm>
        </p:grpSpPr>
        <p:cxnSp>
          <p:nvCxnSpPr>
            <p:cNvPr id="15" name="Straight Connector 14"/>
            <p:cNvCxnSpPr/>
            <p:nvPr userDrawn="1"/>
          </p:nvCxnSpPr>
          <p:spPr>
            <a:xfrm>
              <a:off x="273050" y="4365625"/>
              <a:ext cx="841480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4683" y="4235822"/>
              <a:ext cx="134978" cy="132978"/>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flipV="1">
              <a:off x="8684683" y="4098901"/>
              <a:ext cx="134978" cy="140096"/>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8366044" y="4098901"/>
              <a:ext cx="321814"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20" name="Text Placeholder 2"/>
          <p:cNvSpPr>
            <a:spLocks noGrp="1"/>
          </p:cNvSpPr>
          <p:nvPr>
            <p:ph idx="1"/>
          </p:nvPr>
        </p:nvSpPr>
        <p:spPr>
          <a:xfrm>
            <a:off x="280988" y="1097280"/>
            <a:ext cx="8572500" cy="3586158"/>
          </a:xfrm>
          <a:prstGeom prst="rect">
            <a:avLst/>
          </a:prstGeom>
        </p:spPr>
        <p:txBody>
          <a:bodyPr vert="horz" lIns="0" tIns="46800" rIns="0" bIns="45720" rtlCol="0">
            <a:normAutofit/>
          </a:bodyPr>
          <a:lstStyle>
            <a:lvl1pPr>
              <a:defRPr b="0" i="0">
                <a:solidFill>
                  <a:schemeClr val="accent3"/>
                </a:solidFill>
                <a:latin typeface="+mj-lt"/>
                <a:cs typeface="Arial"/>
              </a:defRPr>
            </a:lvl1pPr>
            <a:lvl2pPr>
              <a:defRPr b="0" i="0">
                <a:solidFill>
                  <a:schemeClr val="accent3"/>
                </a:solidFill>
                <a:latin typeface="+mn-lt"/>
                <a:cs typeface="Arial"/>
              </a:defRPr>
            </a:lvl2pPr>
            <a:lvl3pPr>
              <a:defRPr b="0" i="0">
                <a:solidFill>
                  <a:schemeClr val="accent3"/>
                </a:solidFill>
                <a:latin typeface="+mn-lt"/>
                <a:cs typeface="Arial"/>
              </a:defRPr>
            </a:lvl3pPr>
            <a:lvl4pPr>
              <a:defRPr b="0" i="0">
                <a:solidFill>
                  <a:schemeClr val="accent3"/>
                </a:solidFill>
                <a:latin typeface="+mn-lt"/>
                <a:cs typeface="Arial"/>
              </a:defRPr>
            </a:lvl4pPr>
            <a:lvl5pPr>
              <a:defRPr b="0" i="0">
                <a:solidFill>
                  <a:schemeClr val="accent3"/>
                </a:solidFill>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9" name="Group 4"/>
          <p:cNvGrpSpPr>
            <a:grpSpLocks noChangeAspect="1"/>
          </p:cNvGrpSpPr>
          <p:nvPr userDrawn="1"/>
        </p:nvGrpSpPr>
        <p:grpSpPr bwMode="auto">
          <a:xfrm>
            <a:off x="7746045" y="320356"/>
            <a:ext cx="1135739" cy="547268"/>
            <a:chOff x="2152" y="1806"/>
            <a:chExt cx="1461" cy="704"/>
          </a:xfrm>
          <a:solidFill>
            <a:schemeClr val="accent3"/>
          </a:solidFill>
        </p:grpSpPr>
        <p:sp>
          <p:nvSpPr>
            <p:cNvPr id="40"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1"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2"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3"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4"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5"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6"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7"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8"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9"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0"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1"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2"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3"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4"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5"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6"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7"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14536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8" y="301242"/>
            <a:ext cx="7315200" cy="586201"/>
          </a:xfrm>
        </p:spPr>
        <p:txBody>
          <a:bodyPr/>
          <a:lstStyle>
            <a:lvl1pPr>
              <a:defRPr>
                <a:solidFill>
                  <a:schemeClr val="accent3"/>
                </a:solidFill>
              </a:defRPr>
            </a:lvl1pPr>
          </a:lstStyle>
          <a:p>
            <a:r>
              <a:rPr lang="en-US" dirty="0"/>
              <a:t>Click to edit master title style</a:t>
            </a:r>
          </a:p>
        </p:txBody>
      </p:sp>
      <p:grpSp>
        <p:nvGrpSpPr>
          <p:cNvPr id="14" name="Group 13"/>
          <p:cNvGrpSpPr/>
          <p:nvPr userDrawn="1"/>
        </p:nvGrpSpPr>
        <p:grpSpPr>
          <a:xfrm>
            <a:off x="280989" y="4738641"/>
            <a:ext cx="8589717" cy="269899"/>
            <a:chOff x="273050" y="4098901"/>
            <a:chExt cx="8546611" cy="269899"/>
          </a:xfrm>
        </p:grpSpPr>
        <p:cxnSp>
          <p:nvCxnSpPr>
            <p:cNvPr id="15" name="Straight Connector 14"/>
            <p:cNvCxnSpPr/>
            <p:nvPr userDrawn="1"/>
          </p:nvCxnSpPr>
          <p:spPr>
            <a:xfrm>
              <a:off x="273050" y="4365625"/>
              <a:ext cx="841480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4683" y="4235822"/>
              <a:ext cx="134978" cy="132978"/>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flipV="1">
              <a:off x="8684683" y="4098901"/>
              <a:ext cx="134978" cy="140096"/>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8366044" y="4098901"/>
              <a:ext cx="321814"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4"/>
          <p:cNvGrpSpPr>
            <a:grpSpLocks noChangeAspect="1"/>
          </p:cNvGrpSpPr>
          <p:nvPr userDrawn="1"/>
        </p:nvGrpSpPr>
        <p:grpSpPr bwMode="auto">
          <a:xfrm>
            <a:off x="7746045" y="320356"/>
            <a:ext cx="1135739" cy="547268"/>
            <a:chOff x="2152" y="1806"/>
            <a:chExt cx="1461" cy="704"/>
          </a:xfrm>
          <a:solidFill>
            <a:schemeClr val="accent3"/>
          </a:solidFill>
        </p:grpSpPr>
        <p:sp>
          <p:nvSpPr>
            <p:cNvPr id="40"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1"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2"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3"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4"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5"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6"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7"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8"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9"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0"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1"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2"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3"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4"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5"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6"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7"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45728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ern="900" spc="-100">
                <a:solidFill>
                  <a:schemeClr val="accent3"/>
                </a:solidFill>
              </a:defRPr>
            </a:lvl1pPr>
          </a:lstStyle>
          <a:p>
            <a:r>
              <a:rPr lang="en-US" dirty="0"/>
              <a:t>Click to edit master title style</a:t>
            </a:r>
          </a:p>
        </p:txBody>
      </p:sp>
      <p:grpSp>
        <p:nvGrpSpPr>
          <p:cNvPr id="27" name="Group 26"/>
          <p:cNvGrpSpPr/>
          <p:nvPr userDrawn="1"/>
        </p:nvGrpSpPr>
        <p:grpSpPr>
          <a:xfrm>
            <a:off x="269876" y="4738641"/>
            <a:ext cx="8600830" cy="269899"/>
            <a:chOff x="273050" y="4098901"/>
            <a:chExt cx="8546611" cy="269899"/>
          </a:xfrm>
        </p:grpSpPr>
        <p:cxnSp>
          <p:nvCxnSpPr>
            <p:cNvPr id="15" name="Straight Connector 14"/>
            <p:cNvCxnSpPr/>
            <p:nvPr userDrawn="1"/>
          </p:nvCxnSpPr>
          <p:spPr>
            <a:xfrm>
              <a:off x="273050" y="4365625"/>
              <a:ext cx="8414808"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684683" y="4235822"/>
              <a:ext cx="134978" cy="132978"/>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8684683" y="4098901"/>
              <a:ext cx="134978" cy="140096"/>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8366044" y="4098901"/>
              <a:ext cx="321814"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grpSp>
      <p:sp>
        <p:nvSpPr>
          <p:cNvPr id="28" name="Text Placeholder 2"/>
          <p:cNvSpPr>
            <a:spLocks noGrp="1"/>
          </p:cNvSpPr>
          <p:nvPr>
            <p:ph idx="1"/>
          </p:nvPr>
        </p:nvSpPr>
        <p:spPr>
          <a:xfrm>
            <a:off x="280988" y="1097280"/>
            <a:ext cx="8572500" cy="3586158"/>
          </a:xfrm>
          <a:prstGeom prst="rect">
            <a:avLst/>
          </a:prstGeom>
        </p:spPr>
        <p:txBody>
          <a:bodyPr vert="horz" lIns="0" tIns="46800" rIns="0" bIns="45720" rtlCol="0">
            <a:normAutofit/>
          </a:bodyPr>
          <a:lstStyle>
            <a:lvl1pPr>
              <a:defRPr b="0" i="0">
                <a:solidFill>
                  <a:schemeClr val="accent1"/>
                </a:solidFill>
                <a:latin typeface="+mj-lt"/>
                <a:cs typeface="Arial"/>
              </a:defRPr>
            </a:lvl1pPr>
            <a:lvl2pPr>
              <a:defRPr b="0" i="0">
                <a:solidFill>
                  <a:schemeClr val="accent1"/>
                </a:solidFill>
                <a:latin typeface="+mn-lt"/>
                <a:cs typeface="Arial"/>
              </a:defRPr>
            </a:lvl2pPr>
            <a:lvl3pPr>
              <a:defRPr b="0" i="0">
                <a:solidFill>
                  <a:schemeClr val="accent1"/>
                </a:solidFill>
                <a:latin typeface="+mn-lt"/>
                <a:cs typeface="Arial"/>
              </a:defRPr>
            </a:lvl3pPr>
            <a:lvl4pPr>
              <a:defRPr b="0" i="0">
                <a:solidFill>
                  <a:schemeClr val="accent1"/>
                </a:solidFill>
                <a:latin typeface="+mn-lt"/>
                <a:cs typeface="Arial"/>
              </a:defRPr>
            </a:lvl4pPr>
            <a:lvl5pPr>
              <a:defRPr b="0" i="0">
                <a:solidFill>
                  <a:schemeClr val="accent1"/>
                </a:solidFill>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9" name="Group 4"/>
          <p:cNvGrpSpPr>
            <a:grpSpLocks noChangeAspect="1"/>
          </p:cNvGrpSpPr>
          <p:nvPr userDrawn="1"/>
        </p:nvGrpSpPr>
        <p:grpSpPr bwMode="auto">
          <a:xfrm>
            <a:off x="7746045" y="320356"/>
            <a:ext cx="1135739" cy="547268"/>
            <a:chOff x="2152" y="1806"/>
            <a:chExt cx="1461" cy="704"/>
          </a:xfrm>
          <a:solidFill>
            <a:schemeClr val="accent1"/>
          </a:solidFill>
        </p:grpSpPr>
        <p:sp>
          <p:nvSpPr>
            <p:cNvPr id="40"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1"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2"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3"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4"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5"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6"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7"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8"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9"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0"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1"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2"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3"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4"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5"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6"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7"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209759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3"/>
                </a:solidFill>
              </a:defRPr>
            </a:lvl1pPr>
          </a:lstStyle>
          <a:p>
            <a:r>
              <a:rPr lang="en-US" dirty="0"/>
              <a:t>Click to edit master title style</a:t>
            </a:r>
          </a:p>
        </p:txBody>
      </p:sp>
      <p:grpSp>
        <p:nvGrpSpPr>
          <p:cNvPr id="12" name="Group 11"/>
          <p:cNvGrpSpPr/>
          <p:nvPr userDrawn="1"/>
        </p:nvGrpSpPr>
        <p:grpSpPr>
          <a:xfrm>
            <a:off x="269876" y="4738641"/>
            <a:ext cx="8600830" cy="269899"/>
            <a:chOff x="273050" y="4098901"/>
            <a:chExt cx="8546611" cy="269899"/>
          </a:xfrm>
        </p:grpSpPr>
        <p:cxnSp>
          <p:nvCxnSpPr>
            <p:cNvPr id="13" name="Straight Connector 12"/>
            <p:cNvCxnSpPr/>
            <p:nvPr userDrawn="1"/>
          </p:nvCxnSpPr>
          <p:spPr>
            <a:xfrm>
              <a:off x="273050" y="4365625"/>
              <a:ext cx="8414808" cy="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8684683" y="4235822"/>
              <a:ext cx="134978" cy="132978"/>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flipV="1">
              <a:off x="8684683" y="4098901"/>
              <a:ext cx="134978" cy="140096"/>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8366044" y="4098901"/>
              <a:ext cx="321814" cy="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8" name="Text Placeholder 2"/>
          <p:cNvSpPr>
            <a:spLocks noGrp="1"/>
          </p:cNvSpPr>
          <p:nvPr>
            <p:ph idx="1"/>
          </p:nvPr>
        </p:nvSpPr>
        <p:spPr>
          <a:xfrm>
            <a:off x="280988" y="1097280"/>
            <a:ext cx="8572500" cy="3586158"/>
          </a:xfrm>
          <a:prstGeom prst="rect">
            <a:avLst/>
          </a:prstGeom>
        </p:spPr>
        <p:txBody>
          <a:bodyPr vert="horz" lIns="0" tIns="46800" rIns="0" bIns="45720" rtlCol="0">
            <a:normAutofit/>
          </a:bodyPr>
          <a:lstStyle>
            <a:lvl1pPr>
              <a:defRPr b="0" i="0">
                <a:solidFill>
                  <a:schemeClr val="accent2"/>
                </a:solidFill>
                <a:latin typeface="+mj-lt"/>
                <a:cs typeface="Arial"/>
              </a:defRPr>
            </a:lvl1pPr>
            <a:lvl2pPr>
              <a:defRPr b="0" i="0">
                <a:solidFill>
                  <a:schemeClr val="accent2"/>
                </a:solidFill>
                <a:latin typeface="+mn-lt"/>
                <a:cs typeface="Arial"/>
              </a:defRPr>
            </a:lvl2pPr>
            <a:lvl3pPr>
              <a:defRPr b="0" i="0">
                <a:solidFill>
                  <a:schemeClr val="accent2"/>
                </a:solidFill>
                <a:latin typeface="+mn-lt"/>
                <a:cs typeface="Arial"/>
              </a:defRPr>
            </a:lvl3pPr>
            <a:lvl4pPr>
              <a:defRPr b="0" i="0">
                <a:solidFill>
                  <a:schemeClr val="accent2"/>
                </a:solidFill>
                <a:latin typeface="+mn-lt"/>
                <a:cs typeface="Arial"/>
              </a:defRPr>
            </a:lvl4pPr>
            <a:lvl5pPr>
              <a:defRPr b="0" i="0">
                <a:solidFill>
                  <a:schemeClr val="accent2"/>
                </a:solidFill>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8" name="Group 4"/>
          <p:cNvGrpSpPr>
            <a:grpSpLocks noChangeAspect="1"/>
          </p:cNvGrpSpPr>
          <p:nvPr userDrawn="1"/>
        </p:nvGrpSpPr>
        <p:grpSpPr bwMode="auto">
          <a:xfrm>
            <a:off x="7746045" y="320356"/>
            <a:ext cx="1135739" cy="547268"/>
            <a:chOff x="2152" y="1806"/>
            <a:chExt cx="1461" cy="704"/>
          </a:xfrm>
          <a:solidFill>
            <a:schemeClr val="accent2"/>
          </a:solidFill>
        </p:grpSpPr>
        <p:sp>
          <p:nvSpPr>
            <p:cNvPr id="39"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0"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1"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2"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3"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4"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5"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6"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7"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8"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9"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0"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1"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2"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3"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4"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5"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6"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301084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8" y="301242"/>
            <a:ext cx="7315200" cy="586201"/>
          </a:xfrm>
        </p:spPr>
        <p:txBody>
          <a:bodyPr/>
          <a:lstStyle>
            <a:lvl1pPr>
              <a:defRPr>
                <a:solidFill>
                  <a:schemeClr val="accent3"/>
                </a:solidFill>
              </a:defRPr>
            </a:lvl1pPr>
          </a:lstStyle>
          <a:p>
            <a:r>
              <a:rPr lang="en-US" dirty="0"/>
              <a:t>Click to edit master title style</a:t>
            </a:r>
          </a:p>
        </p:txBody>
      </p:sp>
      <p:grpSp>
        <p:nvGrpSpPr>
          <p:cNvPr id="14" name="Group 13"/>
          <p:cNvGrpSpPr/>
          <p:nvPr userDrawn="1"/>
        </p:nvGrpSpPr>
        <p:grpSpPr>
          <a:xfrm>
            <a:off x="280989" y="4738641"/>
            <a:ext cx="8589717" cy="269899"/>
            <a:chOff x="273050" y="4098901"/>
            <a:chExt cx="8546611" cy="269899"/>
          </a:xfrm>
        </p:grpSpPr>
        <p:cxnSp>
          <p:nvCxnSpPr>
            <p:cNvPr id="15" name="Straight Connector 14"/>
            <p:cNvCxnSpPr/>
            <p:nvPr userDrawn="1"/>
          </p:nvCxnSpPr>
          <p:spPr>
            <a:xfrm>
              <a:off x="273050" y="4365625"/>
              <a:ext cx="8414808"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4683" y="4235822"/>
              <a:ext cx="134978" cy="13297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flipV="1">
              <a:off x="8684683" y="4098901"/>
              <a:ext cx="134978" cy="140096"/>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8366044" y="4098901"/>
              <a:ext cx="321814"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20" name="Text Placeholder 2"/>
          <p:cNvSpPr>
            <a:spLocks noGrp="1"/>
          </p:cNvSpPr>
          <p:nvPr>
            <p:ph idx="1"/>
          </p:nvPr>
        </p:nvSpPr>
        <p:spPr>
          <a:xfrm>
            <a:off x="280988" y="1097280"/>
            <a:ext cx="8572500" cy="3586158"/>
          </a:xfrm>
          <a:prstGeom prst="rect">
            <a:avLst/>
          </a:prstGeom>
        </p:spPr>
        <p:txBody>
          <a:bodyPr vert="horz" lIns="0" tIns="46800" rIns="0" bIns="45720" rtlCol="0">
            <a:normAutofit/>
          </a:bodyPr>
          <a:lstStyle>
            <a:lvl1pPr>
              <a:defRPr b="0" i="0">
                <a:solidFill>
                  <a:schemeClr val="accent4"/>
                </a:solidFill>
                <a:latin typeface="+mj-lt"/>
                <a:cs typeface="Arial"/>
              </a:defRPr>
            </a:lvl1pPr>
            <a:lvl2pPr>
              <a:defRPr b="0" i="0">
                <a:solidFill>
                  <a:schemeClr val="accent3"/>
                </a:solidFill>
                <a:latin typeface="+mn-lt"/>
                <a:cs typeface="Arial"/>
              </a:defRPr>
            </a:lvl2pPr>
            <a:lvl3pPr>
              <a:defRPr b="0" i="0">
                <a:solidFill>
                  <a:schemeClr val="accent3"/>
                </a:solidFill>
                <a:latin typeface="+mn-lt"/>
                <a:cs typeface="Arial"/>
              </a:defRPr>
            </a:lvl3pPr>
            <a:lvl4pPr>
              <a:defRPr b="0" i="0">
                <a:solidFill>
                  <a:schemeClr val="accent3"/>
                </a:solidFill>
                <a:latin typeface="+mn-lt"/>
                <a:cs typeface="Arial"/>
              </a:defRPr>
            </a:lvl4pPr>
            <a:lvl5pPr>
              <a:defRPr b="0" i="0">
                <a:solidFill>
                  <a:schemeClr val="accent3"/>
                </a:solidFill>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8" name="Group 4"/>
          <p:cNvGrpSpPr>
            <a:grpSpLocks noChangeAspect="1"/>
          </p:cNvGrpSpPr>
          <p:nvPr userDrawn="1"/>
        </p:nvGrpSpPr>
        <p:grpSpPr bwMode="auto">
          <a:xfrm>
            <a:off x="7746045" y="320356"/>
            <a:ext cx="1135739" cy="547268"/>
            <a:chOff x="2152" y="1806"/>
            <a:chExt cx="1461" cy="704"/>
          </a:xfrm>
          <a:solidFill>
            <a:schemeClr val="accent4"/>
          </a:solidFill>
        </p:grpSpPr>
        <p:sp>
          <p:nvSpPr>
            <p:cNvPr id="39"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0"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1"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2"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3"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4"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5"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6"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7"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8"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9"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0"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1"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2"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3"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4"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5"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6"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5214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8" y="301242"/>
            <a:ext cx="7315200" cy="586201"/>
          </a:xfrm>
        </p:spPr>
        <p:txBody>
          <a:bodyPr/>
          <a:lstStyle>
            <a:lvl1pPr>
              <a:defRPr>
                <a:solidFill>
                  <a:schemeClr val="tx2"/>
                </a:solidFill>
              </a:defRPr>
            </a:lvl1pPr>
          </a:lstStyle>
          <a:p>
            <a:r>
              <a:rPr lang="en-US" dirty="0"/>
              <a:t>Click to edit master title style</a:t>
            </a:r>
          </a:p>
        </p:txBody>
      </p:sp>
      <p:grpSp>
        <p:nvGrpSpPr>
          <p:cNvPr id="14" name="Group 13"/>
          <p:cNvGrpSpPr/>
          <p:nvPr userDrawn="1"/>
        </p:nvGrpSpPr>
        <p:grpSpPr>
          <a:xfrm>
            <a:off x="280989" y="4738641"/>
            <a:ext cx="8589717" cy="269899"/>
            <a:chOff x="273050" y="4098901"/>
            <a:chExt cx="8546611" cy="269899"/>
          </a:xfrm>
        </p:grpSpPr>
        <p:cxnSp>
          <p:nvCxnSpPr>
            <p:cNvPr id="15" name="Straight Connector 14"/>
            <p:cNvCxnSpPr/>
            <p:nvPr userDrawn="1"/>
          </p:nvCxnSpPr>
          <p:spPr>
            <a:xfrm>
              <a:off x="273050" y="4365625"/>
              <a:ext cx="8414808"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4683" y="4235822"/>
              <a:ext cx="134978" cy="132978"/>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flipV="1">
              <a:off x="8684683" y="4098901"/>
              <a:ext cx="134978" cy="140096"/>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8366044" y="4098901"/>
              <a:ext cx="321814"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20" name="Text Placeholder 2"/>
          <p:cNvSpPr>
            <a:spLocks noGrp="1"/>
          </p:cNvSpPr>
          <p:nvPr>
            <p:ph idx="1"/>
          </p:nvPr>
        </p:nvSpPr>
        <p:spPr>
          <a:xfrm>
            <a:off x="280988" y="1097280"/>
            <a:ext cx="8572500" cy="3586158"/>
          </a:xfrm>
          <a:prstGeom prst="rect">
            <a:avLst/>
          </a:prstGeom>
        </p:spPr>
        <p:txBody>
          <a:bodyPr vert="horz" lIns="0" tIns="46800" rIns="0" bIns="45720" rtlCol="0">
            <a:normAutofit/>
          </a:bodyPr>
          <a:lstStyle>
            <a:lvl1pPr>
              <a:defRPr b="0" i="0">
                <a:solidFill>
                  <a:schemeClr val="tx2"/>
                </a:solidFill>
                <a:latin typeface="+mj-lt"/>
                <a:cs typeface="Arial"/>
              </a:defRPr>
            </a:lvl1pPr>
            <a:lvl2pPr>
              <a:defRPr b="0" i="0">
                <a:solidFill>
                  <a:schemeClr val="accent3"/>
                </a:solidFill>
                <a:latin typeface="+mn-lt"/>
                <a:cs typeface="Arial"/>
              </a:defRPr>
            </a:lvl2pPr>
            <a:lvl3pPr>
              <a:defRPr b="0" i="0">
                <a:solidFill>
                  <a:schemeClr val="accent3"/>
                </a:solidFill>
                <a:latin typeface="+mn-lt"/>
                <a:cs typeface="Arial"/>
              </a:defRPr>
            </a:lvl3pPr>
            <a:lvl4pPr>
              <a:defRPr b="0" i="0">
                <a:solidFill>
                  <a:schemeClr val="accent3"/>
                </a:solidFill>
                <a:latin typeface="+mn-lt"/>
                <a:cs typeface="Arial"/>
              </a:defRPr>
            </a:lvl4pPr>
            <a:lvl5pPr>
              <a:defRPr b="0" i="0">
                <a:solidFill>
                  <a:schemeClr val="accent3"/>
                </a:solidFill>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8" name="Group 4"/>
          <p:cNvGrpSpPr>
            <a:grpSpLocks noChangeAspect="1"/>
          </p:cNvGrpSpPr>
          <p:nvPr userDrawn="1"/>
        </p:nvGrpSpPr>
        <p:grpSpPr bwMode="auto">
          <a:xfrm>
            <a:off x="7746045" y="320356"/>
            <a:ext cx="1135739" cy="547268"/>
            <a:chOff x="2152" y="1806"/>
            <a:chExt cx="1461" cy="704"/>
          </a:xfrm>
          <a:solidFill>
            <a:schemeClr val="tx2"/>
          </a:solidFill>
        </p:grpSpPr>
        <p:sp>
          <p:nvSpPr>
            <p:cNvPr id="39"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0"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1"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2"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3"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4"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5"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6"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7"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8"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49"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0"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1"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2"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3"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4"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5"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6"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255029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8" y="301242"/>
            <a:ext cx="7315200" cy="586201"/>
          </a:xfrm>
        </p:spPr>
        <p:txBody>
          <a:bodyPr/>
          <a:lstStyle>
            <a:lvl1pPr>
              <a:defRPr>
                <a:solidFill>
                  <a:schemeClr val="accent3"/>
                </a:solidFill>
              </a:defRPr>
            </a:lvl1pPr>
          </a:lstStyle>
          <a:p>
            <a:r>
              <a:rPr lang="en-US" dirty="0"/>
              <a:t>Click to edit master title style</a:t>
            </a:r>
          </a:p>
        </p:txBody>
      </p:sp>
      <p:grpSp>
        <p:nvGrpSpPr>
          <p:cNvPr id="14" name="Group 13"/>
          <p:cNvGrpSpPr/>
          <p:nvPr userDrawn="1"/>
        </p:nvGrpSpPr>
        <p:grpSpPr>
          <a:xfrm>
            <a:off x="280989" y="4738641"/>
            <a:ext cx="8589717" cy="269899"/>
            <a:chOff x="273050" y="4098901"/>
            <a:chExt cx="8546611" cy="269899"/>
          </a:xfrm>
        </p:grpSpPr>
        <p:cxnSp>
          <p:nvCxnSpPr>
            <p:cNvPr id="15" name="Straight Connector 14"/>
            <p:cNvCxnSpPr/>
            <p:nvPr userDrawn="1"/>
          </p:nvCxnSpPr>
          <p:spPr>
            <a:xfrm>
              <a:off x="273050" y="4365625"/>
              <a:ext cx="8414808" cy="0"/>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4683" y="4235822"/>
              <a:ext cx="134978" cy="132978"/>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flipV="1">
              <a:off x="8684683" y="4098901"/>
              <a:ext cx="134978" cy="140096"/>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8366044" y="4098901"/>
              <a:ext cx="321814" cy="0"/>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20" name="Text Placeholder 2"/>
          <p:cNvSpPr>
            <a:spLocks noGrp="1"/>
          </p:cNvSpPr>
          <p:nvPr>
            <p:ph idx="1"/>
          </p:nvPr>
        </p:nvSpPr>
        <p:spPr>
          <a:xfrm>
            <a:off x="280988" y="1097280"/>
            <a:ext cx="8572500" cy="3586158"/>
          </a:xfrm>
          <a:prstGeom prst="rect">
            <a:avLst/>
          </a:prstGeom>
        </p:spPr>
        <p:txBody>
          <a:bodyPr vert="horz" lIns="0" tIns="46800" rIns="0" bIns="45720" rtlCol="0">
            <a:normAutofit/>
          </a:bodyPr>
          <a:lstStyle>
            <a:lvl1pPr>
              <a:defRPr b="0" i="0">
                <a:solidFill>
                  <a:schemeClr val="accent5"/>
                </a:solidFill>
                <a:latin typeface="+mj-lt"/>
                <a:cs typeface="Arial"/>
              </a:defRPr>
            </a:lvl1pPr>
            <a:lvl2pPr>
              <a:defRPr b="0" i="0">
                <a:solidFill>
                  <a:schemeClr val="accent3"/>
                </a:solidFill>
                <a:latin typeface="+mn-lt"/>
                <a:cs typeface="Arial"/>
              </a:defRPr>
            </a:lvl2pPr>
            <a:lvl3pPr>
              <a:defRPr b="0" i="0">
                <a:solidFill>
                  <a:schemeClr val="accent3"/>
                </a:solidFill>
                <a:latin typeface="+mn-lt"/>
                <a:cs typeface="Arial"/>
              </a:defRPr>
            </a:lvl3pPr>
            <a:lvl4pPr>
              <a:defRPr b="0" i="0">
                <a:solidFill>
                  <a:schemeClr val="accent3"/>
                </a:solidFill>
                <a:latin typeface="+mn-lt"/>
                <a:cs typeface="Arial"/>
              </a:defRPr>
            </a:lvl4pPr>
            <a:lvl5pPr>
              <a:defRPr b="0" i="0">
                <a:solidFill>
                  <a:schemeClr val="accent3"/>
                </a:solidFill>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9" name="Group 4"/>
          <p:cNvGrpSpPr>
            <a:grpSpLocks noChangeAspect="1"/>
          </p:cNvGrpSpPr>
          <p:nvPr userDrawn="1"/>
        </p:nvGrpSpPr>
        <p:grpSpPr bwMode="auto">
          <a:xfrm>
            <a:off x="7746045" y="320356"/>
            <a:ext cx="1135739" cy="547268"/>
            <a:chOff x="2152" y="1806"/>
            <a:chExt cx="1461" cy="704"/>
          </a:xfrm>
          <a:solidFill>
            <a:schemeClr val="accent5"/>
          </a:solidFill>
        </p:grpSpPr>
        <p:sp>
          <p:nvSpPr>
            <p:cNvPr id="30" name="Freeform 5"/>
            <p:cNvSpPr>
              <a:spLocks/>
            </p:cNvSpPr>
            <p:nvPr/>
          </p:nvSpPr>
          <p:spPr bwMode="auto">
            <a:xfrm>
              <a:off x="2152" y="1806"/>
              <a:ext cx="98" cy="207"/>
            </a:xfrm>
            <a:custGeom>
              <a:avLst/>
              <a:gdLst>
                <a:gd name="T0" fmla="*/ 0 w 163"/>
                <a:gd name="T1" fmla="*/ 0 h 342"/>
                <a:gd name="T2" fmla="*/ 0 w 163"/>
                <a:gd name="T3" fmla="*/ 0 h 342"/>
                <a:gd name="T4" fmla="*/ 0 w 163"/>
                <a:gd name="T5" fmla="*/ 49 h 342"/>
                <a:gd name="T6" fmla="*/ 55 w 163"/>
                <a:gd name="T7" fmla="*/ 49 h 342"/>
                <a:gd name="T8" fmla="*/ 55 w 163"/>
                <a:gd name="T9" fmla="*/ 342 h 342"/>
                <a:gd name="T10" fmla="*/ 109 w 163"/>
                <a:gd name="T11" fmla="*/ 342 h 342"/>
                <a:gd name="T12" fmla="*/ 109 w 163"/>
                <a:gd name="T13" fmla="*/ 48 h 342"/>
                <a:gd name="T14" fmla="*/ 163 w 163"/>
                <a:gd name="T15" fmla="*/ 48 h 342"/>
                <a:gd name="T16" fmla="*/ 163 w 163"/>
                <a:gd name="T17" fmla="*/ 0 h 342"/>
                <a:gd name="T18" fmla="*/ 0 w 163"/>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342">
                  <a:moveTo>
                    <a:pt x="0" y="0"/>
                  </a:moveTo>
                  <a:lnTo>
                    <a:pt x="0" y="0"/>
                  </a:lnTo>
                  <a:lnTo>
                    <a:pt x="0" y="49"/>
                  </a:lnTo>
                  <a:lnTo>
                    <a:pt x="55" y="49"/>
                  </a:lnTo>
                  <a:lnTo>
                    <a:pt x="55" y="342"/>
                  </a:lnTo>
                  <a:lnTo>
                    <a:pt x="109" y="342"/>
                  </a:lnTo>
                  <a:lnTo>
                    <a:pt x="109" y="48"/>
                  </a:lnTo>
                  <a:lnTo>
                    <a:pt x="163" y="48"/>
                  </a:lnTo>
                  <a:lnTo>
                    <a:pt x="16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1" name="Freeform 6"/>
            <p:cNvSpPr>
              <a:spLocks/>
            </p:cNvSpPr>
            <p:nvPr/>
          </p:nvSpPr>
          <p:spPr bwMode="auto">
            <a:xfrm>
              <a:off x="2384" y="1807"/>
              <a:ext cx="1229" cy="701"/>
            </a:xfrm>
            <a:custGeom>
              <a:avLst/>
              <a:gdLst>
                <a:gd name="T0" fmla="*/ 698 w 2042"/>
                <a:gd name="T1" fmla="*/ 1159 h 1159"/>
                <a:gd name="T2" fmla="*/ 698 w 2042"/>
                <a:gd name="T3" fmla="*/ 1159 h 1159"/>
                <a:gd name="T4" fmla="*/ 698 w 2042"/>
                <a:gd name="T5" fmla="*/ 869 h 1159"/>
                <a:gd name="T6" fmla="*/ 643 w 2042"/>
                <a:gd name="T7" fmla="*/ 869 h 1159"/>
                <a:gd name="T8" fmla="*/ 643 w 2042"/>
                <a:gd name="T9" fmla="*/ 821 h 1159"/>
                <a:gd name="T10" fmla="*/ 806 w 2042"/>
                <a:gd name="T11" fmla="*/ 821 h 1159"/>
                <a:gd name="T12" fmla="*/ 806 w 2042"/>
                <a:gd name="T13" fmla="*/ 868 h 1159"/>
                <a:gd name="T14" fmla="*/ 751 w 2042"/>
                <a:gd name="T15" fmla="*/ 868 h 1159"/>
                <a:gd name="T16" fmla="*/ 751 w 2042"/>
                <a:gd name="T17" fmla="*/ 1110 h 1159"/>
                <a:gd name="T18" fmla="*/ 761 w 2042"/>
                <a:gd name="T19" fmla="*/ 1110 h 1159"/>
                <a:gd name="T20" fmla="*/ 1261 w 2042"/>
                <a:gd name="T21" fmla="*/ 1110 h 1159"/>
                <a:gd name="T22" fmla="*/ 1275 w 2042"/>
                <a:gd name="T23" fmla="*/ 1105 h 1159"/>
                <a:gd name="T24" fmla="*/ 1967 w 2042"/>
                <a:gd name="T25" fmla="*/ 585 h 1159"/>
                <a:gd name="T26" fmla="*/ 1976 w 2042"/>
                <a:gd name="T27" fmla="*/ 578 h 1159"/>
                <a:gd name="T28" fmla="*/ 1971 w 2042"/>
                <a:gd name="T29" fmla="*/ 573 h 1159"/>
                <a:gd name="T30" fmla="*/ 1296 w 2042"/>
                <a:gd name="T31" fmla="*/ 55 h 1159"/>
                <a:gd name="T32" fmla="*/ 1276 w 2042"/>
                <a:gd name="T33" fmla="*/ 48 h 1159"/>
                <a:gd name="T34" fmla="*/ 109 w 2042"/>
                <a:gd name="T35" fmla="*/ 48 h 1159"/>
                <a:gd name="T36" fmla="*/ 53 w 2042"/>
                <a:gd name="T37" fmla="*/ 48 h 1159"/>
                <a:gd name="T38" fmla="*/ 53 w 2042"/>
                <a:gd name="T39" fmla="*/ 143 h 1159"/>
                <a:gd name="T40" fmla="*/ 125 w 2042"/>
                <a:gd name="T41" fmla="*/ 143 h 1159"/>
                <a:gd name="T42" fmla="*/ 125 w 2042"/>
                <a:gd name="T43" fmla="*/ 192 h 1159"/>
                <a:gd name="T44" fmla="*/ 53 w 2042"/>
                <a:gd name="T45" fmla="*/ 192 h 1159"/>
                <a:gd name="T46" fmla="*/ 53 w 2042"/>
                <a:gd name="T47" fmla="*/ 292 h 1159"/>
                <a:gd name="T48" fmla="*/ 144 w 2042"/>
                <a:gd name="T49" fmla="*/ 292 h 1159"/>
                <a:gd name="T50" fmla="*/ 144 w 2042"/>
                <a:gd name="T51" fmla="*/ 341 h 1159"/>
                <a:gd name="T52" fmla="*/ 0 w 2042"/>
                <a:gd name="T53" fmla="*/ 341 h 1159"/>
                <a:gd name="T54" fmla="*/ 0 w 2042"/>
                <a:gd name="T55" fmla="*/ 0 h 1159"/>
                <a:gd name="T56" fmla="*/ 10 w 2042"/>
                <a:gd name="T57" fmla="*/ 0 h 1159"/>
                <a:gd name="T58" fmla="*/ 1292 w 2042"/>
                <a:gd name="T59" fmla="*/ 0 h 1159"/>
                <a:gd name="T60" fmla="*/ 1315 w 2042"/>
                <a:gd name="T61" fmla="*/ 7 h 1159"/>
                <a:gd name="T62" fmla="*/ 1751 w 2042"/>
                <a:gd name="T63" fmla="*/ 343 h 1159"/>
                <a:gd name="T64" fmla="*/ 2026 w 2042"/>
                <a:gd name="T65" fmla="*/ 554 h 1159"/>
                <a:gd name="T66" fmla="*/ 2041 w 2042"/>
                <a:gd name="T67" fmla="*/ 574 h 1159"/>
                <a:gd name="T68" fmla="*/ 2028 w 2042"/>
                <a:gd name="T69" fmla="*/ 600 h 1159"/>
                <a:gd name="T70" fmla="*/ 1726 w 2042"/>
                <a:gd name="T71" fmla="*/ 828 h 1159"/>
                <a:gd name="T72" fmla="*/ 1299 w 2042"/>
                <a:gd name="T73" fmla="*/ 1150 h 1159"/>
                <a:gd name="T74" fmla="*/ 1270 w 2042"/>
                <a:gd name="T75" fmla="*/ 1159 h 1159"/>
                <a:gd name="T76" fmla="*/ 762 w 2042"/>
                <a:gd name="T77" fmla="*/ 1159 h 1159"/>
                <a:gd name="T78" fmla="*/ 698 w 2042"/>
                <a:gd name="T79"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2" h="1159">
                  <a:moveTo>
                    <a:pt x="698" y="1159"/>
                  </a:moveTo>
                  <a:lnTo>
                    <a:pt x="698" y="1159"/>
                  </a:lnTo>
                  <a:lnTo>
                    <a:pt x="698" y="869"/>
                  </a:lnTo>
                  <a:lnTo>
                    <a:pt x="643" y="869"/>
                  </a:lnTo>
                  <a:lnTo>
                    <a:pt x="643" y="821"/>
                  </a:lnTo>
                  <a:lnTo>
                    <a:pt x="806" y="821"/>
                  </a:lnTo>
                  <a:lnTo>
                    <a:pt x="806" y="868"/>
                  </a:lnTo>
                  <a:lnTo>
                    <a:pt x="751" y="868"/>
                  </a:lnTo>
                  <a:lnTo>
                    <a:pt x="751" y="1110"/>
                  </a:lnTo>
                  <a:cubicBezTo>
                    <a:pt x="755" y="1110"/>
                    <a:pt x="758" y="1110"/>
                    <a:pt x="761" y="1110"/>
                  </a:cubicBezTo>
                  <a:cubicBezTo>
                    <a:pt x="928" y="1110"/>
                    <a:pt x="1094" y="1110"/>
                    <a:pt x="1261" y="1110"/>
                  </a:cubicBezTo>
                  <a:cubicBezTo>
                    <a:pt x="1266" y="1110"/>
                    <a:pt x="1272" y="1108"/>
                    <a:pt x="1275" y="1105"/>
                  </a:cubicBezTo>
                  <a:cubicBezTo>
                    <a:pt x="1506" y="932"/>
                    <a:pt x="1737" y="758"/>
                    <a:pt x="1967" y="585"/>
                  </a:cubicBezTo>
                  <a:cubicBezTo>
                    <a:pt x="1970" y="583"/>
                    <a:pt x="1973" y="581"/>
                    <a:pt x="1976" y="578"/>
                  </a:cubicBezTo>
                  <a:cubicBezTo>
                    <a:pt x="1974" y="576"/>
                    <a:pt x="1972" y="574"/>
                    <a:pt x="1971" y="573"/>
                  </a:cubicBezTo>
                  <a:cubicBezTo>
                    <a:pt x="1746" y="400"/>
                    <a:pt x="1521" y="228"/>
                    <a:pt x="1296" y="55"/>
                  </a:cubicBezTo>
                  <a:cubicBezTo>
                    <a:pt x="1290" y="50"/>
                    <a:pt x="1284" y="48"/>
                    <a:pt x="1276" y="48"/>
                  </a:cubicBezTo>
                  <a:cubicBezTo>
                    <a:pt x="887" y="48"/>
                    <a:pt x="498" y="48"/>
                    <a:pt x="109" y="48"/>
                  </a:cubicBezTo>
                  <a:lnTo>
                    <a:pt x="53" y="48"/>
                  </a:lnTo>
                  <a:lnTo>
                    <a:pt x="53" y="143"/>
                  </a:lnTo>
                  <a:lnTo>
                    <a:pt x="125" y="143"/>
                  </a:lnTo>
                  <a:lnTo>
                    <a:pt x="125" y="192"/>
                  </a:lnTo>
                  <a:lnTo>
                    <a:pt x="53" y="192"/>
                  </a:lnTo>
                  <a:lnTo>
                    <a:pt x="53" y="292"/>
                  </a:lnTo>
                  <a:lnTo>
                    <a:pt x="144" y="292"/>
                  </a:lnTo>
                  <a:lnTo>
                    <a:pt x="144" y="341"/>
                  </a:lnTo>
                  <a:lnTo>
                    <a:pt x="0" y="341"/>
                  </a:lnTo>
                  <a:lnTo>
                    <a:pt x="0" y="0"/>
                  </a:lnTo>
                  <a:lnTo>
                    <a:pt x="10" y="0"/>
                  </a:lnTo>
                  <a:cubicBezTo>
                    <a:pt x="438" y="0"/>
                    <a:pt x="865" y="0"/>
                    <a:pt x="1292" y="0"/>
                  </a:cubicBezTo>
                  <a:cubicBezTo>
                    <a:pt x="1301" y="0"/>
                    <a:pt x="1308" y="2"/>
                    <a:pt x="1315" y="7"/>
                  </a:cubicBezTo>
                  <a:cubicBezTo>
                    <a:pt x="1460" y="119"/>
                    <a:pt x="1606" y="231"/>
                    <a:pt x="1751" y="343"/>
                  </a:cubicBezTo>
                  <a:cubicBezTo>
                    <a:pt x="1843" y="413"/>
                    <a:pt x="1934" y="483"/>
                    <a:pt x="2026" y="554"/>
                  </a:cubicBezTo>
                  <a:cubicBezTo>
                    <a:pt x="2033" y="559"/>
                    <a:pt x="2040" y="564"/>
                    <a:pt x="2041" y="574"/>
                  </a:cubicBezTo>
                  <a:cubicBezTo>
                    <a:pt x="2042" y="586"/>
                    <a:pt x="2037" y="594"/>
                    <a:pt x="2028" y="600"/>
                  </a:cubicBezTo>
                  <a:cubicBezTo>
                    <a:pt x="1928" y="676"/>
                    <a:pt x="1827" y="752"/>
                    <a:pt x="1726" y="828"/>
                  </a:cubicBezTo>
                  <a:cubicBezTo>
                    <a:pt x="1584" y="935"/>
                    <a:pt x="1441" y="1042"/>
                    <a:pt x="1299" y="1150"/>
                  </a:cubicBezTo>
                  <a:cubicBezTo>
                    <a:pt x="1290" y="1156"/>
                    <a:pt x="1281" y="1159"/>
                    <a:pt x="1270" y="1159"/>
                  </a:cubicBezTo>
                  <a:cubicBezTo>
                    <a:pt x="1101" y="1159"/>
                    <a:pt x="931" y="1159"/>
                    <a:pt x="762" y="1159"/>
                  </a:cubicBezTo>
                  <a:lnTo>
                    <a:pt x="698" y="1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2" name="Freeform 7"/>
            <p:cNvSpPr>
              <a:spLocks/>
            </p:cNvSpPr>
            <p:nvPr/>
          </p:nvSpPr>
          <p:spPr bwMode="auto">
            <a:xfrm>
              <a:off x="2160" y="2055"/>
              <a:ext cx="102" cy="205"/>
            </a:xfrm>
            <a:custGeom>
              <a:avLst/>
              <a:gdLst>
                <a:gd name="T0" fmla="*/ 168 w 168"/>
                <a:gd name="T1" fmla="*/ 339 h 340"/>
                <a:gd name="T2" fmla="*/ 168 w 168"/>
                <a:gd name="T3" fmla="*/ 339 h 340"/>
                <a:gd name="T4" fmla="*/ 118 w 168"/>
                <a:gd name="T5" fmla="*/ 339 h 340"/>
                <a:gd name="T6" fmla="*/ 113 w 168"/>
                <a:gd name="T7" fmla="*/ 332 h 340"/>
                <a:gd name="T8" fmla="*/ 71 w 168"/>
                <a:gd name="T9" fmla="*/ 177 h 340"/>
                <a:gd name="T10" fmla="*/ 51 w 168"/>
                <a:gd name="T11" fmla="*/ 105 h 340"/>
                <a:gd name="T12" fmla="*/ 48 w 168"/>
                <a:gd name="T13" fmla="*/ 101 h 340"/>
                <a:gd name="T14" fmla="*/ 48 w 168"/>
                <a:gd name="T15" fmla="*/ 339 h 340"/>
                <a:gd name="T16" fmla="*/ 0 w 168"/>
                <a:gd name="T17" fmla="*/ 339 h 340"/>
                <a:gd name="T18" fmla="*/ 0 w 168"/>
                <a:gd name="T19" fmla="*/ 329 h 340"/>
                <a:gd name="T20" fmla="*/ 0 w 168"/>
                <a:gd name="T21" fmla="*/ 11 h 340"/>
                <a:gd name="T22" fmla="*/ 11 w 168"/>
                <a:gd name="T23" fmla="*/ 1 h 340"/>
                <a:gd name="T24" fmla="*/ 57 w 168"/>
                <a:gd name="T25" fmla="*/ 1 h 340"/>
                <a:gd name="T26" fmla="*/ 70 w 168"/>
                <a:gd name="T27" fmla="*/ 11 h 340"/>
                <a:gd name="T28" fmla="*/ 118 w 168"/>
                <a:gd name="T29" fmla="*/ 189 h 340"/>
                <a:gd name="T30" fmla="*/ 121 w 168"/>
                <a:gd name="T31" fmla="*/ 197 h 340"/>
                <a:gd name="T32" fmla="*/ 121 w 168"/>
                <a:gd name="T33" fmla="*/ 2 h 340"/>
                <a:gd name="T34" fmla="*/ 168 w 168"/>
                <a:gd name="T35" fmla="*/ 2 h 340"/>
                <a:gd name="T36" fmla="*/ 168 w 168"/>
                <a:gd name="T37"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340">
                  <a:moveTo>
                    <a:pt x="168" y="339"/>
                  </a:moveTo>
                  <a:lnTo>
                    <a:pt x="168" y="339"/>
                  </a:lnTo>
                  <a:cubicBezTo>
                    <a:pt x="151" y="339"/>
                    <a:pt x="135" y="340"/>
                    <a:pt x="118" y="339"/>
                  </a:cubicBezTo>
                  <a:cubicBezTo>
                    <a:pt x="116" y="339"/>
                    <a:pt x="113" y="335"/>
                    <a:pt x="113" y="332"/>
                  </a:cubicBezTo>
                  <a:cubicBezTo>
                    <a:pt x="99" y="280"/>
                    <a:pt x="85" y="229"/>
                    <a:pt x="71" y="177"/>
                  </a:cubicBezTo>
                  <a:cubicBezTo>
                    <a:pt x="64" y="153"/>
                    <a:pt x="58" y="129"/>
                    <a:pt x="51" y="105"/>
                  </a:cubicBezTo>
                  <a:cubicBezTo>
                    <a:pt x="51" y="104"/>
                    <a:pt x="50" y="102"/>
                    <a:pt x="48" y="101"/>
                  </a:cubicBezTo>
                  <a:lnTo>
                    <a:pt x="48" y="339"/>
                  </a:lnTo>
                  <a:lnTo>
                    <a:pt x="0" y="339"/>
                  </a:lnTo>
                  <a:lnTo>
                    <a:pt x="0" y="329"/>
                  </a:lnTo>
                  <a:cubicBezTo>
                    <a:pt x="0" y="223"/>
                    <a:pt x="0" y="117"/>
                    <a:pt x="0" y="11"/>
                  </a:cubicBezTo>
                  <a:cubicBezTo>
                    <a:pt x="0" y="3"/>
                    <a:pt x="3" y="0"/>
                    <a:pt x="11" y="1"/>
                  </a:cubicBezTo>
                  <a:cubicBezTo>
                    <a:pt x="26" y="1"/>
                    <a:pt x="42" y="1"/>
                    <a:pt x="57" y="1"/>
                  </a:cubicBezTo>
                  <a:cubicBezTo>
                    <a:pt x="65" y="0"/>
                    <a:pt x="68" y="3"/>
                    <a:pt x="70" y="11"/>
                  </a:cubicBezTo>
                  <a:cubicBezTo>
                    <a:pt x="86" y="70"/>
                    <a:pt x="102" y="130"/>
                    <a:pt x="118" y="189"/>
                  </a:cubicBezTo>
                  <a:cubicBezTo>
                    <a:pt x="118" y="192"/>
                    <a:pt x="119" y="194"/>
                    <a:pt x="121" y="197"/>
                  </a:cubicBezTo>
                  <a:lnTo>
                    <a:pt x="121" y="2"/>
                  </a:lnTo>
                  <a:lnTo>
                    <a:pt x="168" y="2"/>
                  </a:lnTo>
                  <a:lnTo>
                    <a:pt x="168" y="3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3" name="Freeform 8"/>
            <p:cNvSpPr>
              <a:spLocks/>
            </p:cNvSpPr>
            <p:nvPr/>
          </p:nvSpPr>
          <p:spPr bwMode="auto">
            <a:xfrm>
              <a:off x="2265" y="1807"/>
              <a:ext cx="100" cy="206"/>
            </a:xfrm>
            <a:custGeom>
              <a:avLst/>
              <a:gdLst>
                <a:gd name="T0" fmla="*/ 112 w 166"/>
                <a:gd name="T1" fmla="*/ 0 h 341"/>
                <a:gd name="T2" fmla="*/ 112 w 166"/>
                <a:gd name="T3" fmla="*/ 0 h 341"/>
                <a:gd name="T4" fmla="*/ 112 w 166"/>
                <a:gd name="T5" fmla="*/ 145 h 341"/>
                <a:gd name="T6" fmla="*/ 51 w 166"/>
                <a:gd name="T7" fmla="*/ 145 h 341"/>
                <a:gd name="T8" fmla="*/ 51 w 166"/>
                <a:gd name="T9" fmla="*/ 0 h 341"/>
                <a:gd name="T10" fmla="*/ 0 w 166"/>
                <a:gd name="T11" fmla="*/ 0 h 341"/>
                <a:gd name="T12" fmla="*/ 0 w 166"/>
                <a:gd name="T13" fmla="*/ 341 h 341"/>
                <a:gd name="T14" fmla="*/ 52 w 166"/>
                <a:gd name="T15" fmla="*/ 341 h 341"/>
                <a:gd name="T16" fmla="*/ 52 w 166"/>
                <a:gd name="T17" fmla="*/ 195 h 341"/>
                <a:gd name="T18" fmla="*/ 113 w 166"/>
                <a:gd name="T19" fmla="*/ 195 h 341"/>
                <a:gd name="T20" fmla="*/ 113 w 166"/>
                <a:gd name="T21" fmla="*/ 341 h 341"/>
                <a:gd name="T22" fmla="*/ 166 w 166"/>
                <a:gd name="T23" fmla="*/ 341 h 341"/>
                <a:gd name="T24" fmla="*/ 166 w 166"/>
                <a:gd name="T25" fmla="*/ 0 h 341"/>
                <a:gd name="T26" fmla="*/ 112 w 166"/>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1">
                  <a:moveTo>
                    <a:pt x="112" y="0"/>
                  </a:moveTo>
                  <a:lnTo>
                    <a:pt x="112" y="0"/>
                  </a:lnTo>
                  <a:lnTo>
                    <a:pt x="112" y="145"/>
                  </a:lnTo>
                  <a:lnTo>
                    <a:pt x="51" y="145"/>
                  </a:lnTo>
                  <a:lnTo>
                    <a:pt x="51" y="0"/>
                  </a:lnTo>
                  <a:lnTo>
                    <a:pt x="0" y="0"/>
                  </a:lnTo>
                  <a:lnTo>
                    <a:pt x="0" y="341"/>
                  </a:lnTo>
                  <a:lnTo>
                    <a:pt x="52" y="341"/>
                  </a:lnTo>
                  <a:lnTo>
                    <a:pt x="52" y="195"/>
                  </a:lnTo>
                  <a:lnTo>
                    <a:pt x="113" y="195"/>
                  </a:lnTo>
                  <a:lnTo>
                    <a:pt x="113" y="341"/>
                  </a:lnTo>
                  <a:lnTo>
                    <a:pt x="166" y="341"/>
                  </a:lnTo>
                  <a:lnTo>
                    <a:pt x="166"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4" name="Freeform 9"/>
            <p:cNvSpPr>
              <a:spLocks noEditPoints="1"/>
            </p:cNvSpPr>
            <p:nvPr/>
          </p:nvSpPr>
          <p:spPr bwMode="auto">
            <a:xfrm>
              <a:off x="2404" y="2055"/>
              <a:ext cx="97" cy="205"/>
            </a:xfrm>
            <a:custGeom>
              <a:avLst/>
              <a:gdLst>
                <a:gd name="T0" fmla="*/ 52 w 161"/>
                <a:gd name="T1" fmla="*/ 339 h 339"/>
                <a:gd name="T2" fmla="*/ 52 w 161"/>
                <a:gd name="T3" fmla="*/ 339 h 339"/>
                <a:gd name="T4" fmla="*/ 0 w 161"/>
                <a:gd name="T5" fmla="*/ 339 h 339"/>
                <a:gd name="T6" fmla="*/ 0 w 161"/>
                <a:gd name="T7" fmla="*/ 2 h 339"/>
                <a:gd name="T8" fmla="*/ 1 w 161"/>
                <a:gd name="T9" fmla="*/ 1 h 339"/>
                <a:gd name="T10" fmla="*/ 93 w 161"/>
                <a:gd name="T11" fmla="*/ 2 h 339"/>
                <a:gd name="T12" fmla="*/ 157 w 161"/>
                <a:gd name="T13" fmla="*/ 66 h 339"/>
                <a:gd name="T14" fmla="*/ 156 w 161"/>
                <a:gd name="T15" fmla="*/ 128 h 339"/>
                <a:gd name="T16" fmla="*/ 124 w 161"/>
                <a:gd name="T17" fmla="*/ 174 h 339"/>
                <a:gd name="T18" fmla="*/ 158 w 161"/>
                <a:gd name="T19" fmla="*/ 236 h 339"/>
                <a:gd name="T20" fmla="*/ 159 w 161"/>
                <a:gd name="T21" fmla="*/ 291 h 339"/>
                <a:gd name="T22" fmla="*/ 161 w 161"/>
                <a:gd name="T23" fmla="*/ 339 h 339"/>
                <a:gd name="T24" fmla="*/ 113 w 161"/>
                <a:gd name="T25" fmla="*/ 339 h 339"/>
                <a:gd name="T26" fmla="*/ 109 w 161"/>
                <a:gd name="T27" fmla="*/ 334 h 339"/>
                <a:gd name="T28" fmla="*/ 106 w 161"/>
                <a:gd name="T29" fmla="*/ 311 h 339"/>
                <a:gd name="T30" fmla="*/ 105 w 161"/>
                <a:gd name="T31" fmla="*/ 242 h 339"/>
                <a:gd name="T32" fmla="*/ 103 w 161"/>
                <a:gd name="T33" fmla="*/ 224 h 339"/>
                <a:gd name="T34" fmla="*/ 78 w 161"/>
                <a:gd name="T35" fmla="*/ 202 h 339"/>
                <a:gd name="T36" fmla="*/ 52 w 161"/>
                <a:gd name="T37" fmla="*/ 202 h 339"/>
                <a:gd name="T38" fmla="*/ 52 w 161"/>
                <a:gd name="T39" fmla="*/ 339 h 339"/>
                <a:gd name="T40" fmla="*/ 53 w 161"/>
                <a:gd name="T41" fmla="*/ 153 h 339"/>
                <a:gd name="T42" fmla="*/ 53 w 161"/>
                <a:gd name="T43" fmla="*/ 153 h 339"/>
                <a:gd name="T44" fmla="*/ 77 w 161"/>
                <a:gd name="T45" fmla="*/ 153 h 339"/>
                <a:gd name="T46" fmla="*/ 104 w 161"/>
                <a:gd name="T47" fmla="*/ 129 h 339"/>
                <a:gd name="T48" fmla="*/ 104 w 161"/>
                <a:gd name="T49" fmla="*/ 70 h 339"/>
                <a:gd name="T50" fmla="*/ 87 w 161"/>
                <a:gd name="T51" fmla="*/ 50 h 339"/>
                <a:gd name="T52" fmla="*/ 53 w 161"/>
                <a:gd name="T53" fmla="*/ 50 h 339"/>
                <a:gd name="T54" fmla="*/ 53 w 161"/>
                <a:gd name="T55" fmla="*/ 1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339">
                  <a:moveTo>
                    <a:pt x="52" y="339"/>
                  </a:moveTo>
                  <a:lnTo>
                    <a:pt x="52" y="339"/>
                  </a:lnTo>
                  <a:lnTo>
                    <a:pt x="0" y="339"/>
                  </a:lnTo>
                  <a:lnTo>
                    <a:pt x="0" y="2"/>
                  </a:lnTo>
                  <a:cubicBezTo>
                    <a:pt x="0" y="2"/>
                    <a:pt x="1" y="1"/>
                    <a:pt x="1" y="1"/>
                  </a:cubicBezTo>
                  <a:cubicBezTo>
                    <a:pt x="32" y="1"/>
                    <a:pt x="63" y="0"/>
                    <a:pt x="93" y="2"/>
                  </a:cubicBezTo>
                  <a:cubicBezTo>
                    <a:pt x="136" y="5"/>
                    <a:pt x="153" y="24"/>
                    <a:pt x="157" y="66"/>
                  </a:cubicBezTo>
                  <a:cubicBezTo>
                    <a:pt x="159" y="87"/>
                    <a:pt x="158" y="107"/>
                    <a:pt x="156" y="128"/>
                  </a:cubicBezTo>
                  <a:cubicBezTo>
                    <a:pt x="154" y="148"/>
                    <a:pt x="144" y="164"/>
                    <a:pt x="124" y="174"/>
                  </a:cubicBezTo>
                  <a:cubicBezTo>
                    <a:pt x="151" y="187"/>
                    <a:pt x="157" y="211"/>
                    <a:pt x="158" y="236"/>
                  </a:cubicBezTo>
                  <a:cubicBezTo>
                    <a:pt x="159" y="255"/>
                    <a:pt x="158" y="273"/>
                    <a:pt x="159" y="291"/>
                  </a:cubicBezTo>
                  <a:cubicBezTo>
                    <a:pt x="159" y="307"/>
                    <a:pt x="160" y="323"/>
                    <a:pt x="161" y="339"/>
                  </a:cubicBezTo>
                  <a:cubicBezTo>
                    <a:pt x="147" y="339"/>
                    <a:pt x="130" y="339"/>
                    <a:pt x="113" y="339"/>
                  </a:cubicBezTo>
                  <a:cubicBezTo>
                    <a:pt x="112" y="339"/>
                    <a:pt x="109" y="336"/>
                    <a:pt x="109" y="334"/>
                  </a:cubicBezTo>
                  <a:cubicBezTo>
                    <a:pt x="107" y="326"/>
                    <a:pt x="106" y="319"/>
                    <a:pt x="106" y="311"/>
                  </a:cubicBezTo>
                  <a:cubicBezTo>
                    <a:pt x="105" y="288"/>
                    <a:pt x="106" y="265"/>
                    <a:pt x="105" y="242"/>
                  </a:cubicBezTo>
                  <a:cubicBezTo>
                    <a:pt x="105" y="236"/>
                    <a:pt x="105" y="230"/>
                    <a:pt x="103" y="224"/>
                  </a:cubicBezTo>
                  <a:cubicBezTo>
                    <a:pt x="100" y="211"/>
                    <a:pt x="91" y="203"/>
                    <a:pt x="78" y="202"/>
                  </a:cubicBezTo>
                  <a:cubicBezTo>
                    <a:pt x="70" y="201"/>
                    <a:pt x="62" y="202"/>
                    <a:pt x="52" y="202"/>
                  </a:cubicBezTo>
                  <a:lnTo>
                    <a:pt x="52" y="339"/>
                  </a:lnTo>
                  <a:close/>
                  <a:moveTo>
                    <a:pt x="53" y="153"/>
                  </a:moveTo>
                  <a:lnTo>
                    <a:pt x="53" y="153"/>
                  </a:lnTo>
                  <a:cubicBezTo>
                    <a:pt x="62" y="153"/>
                    <a:pt x="69" y="153"/>
                    <a:pt x="77" y="153"/>
                  </a:cubicBezTo>
                  <a:cubicBezTo>
                    <a:pt x="92" y="152"/>
                    <a:pt x="103" y="144"/>
                    <a:pt x="104" y="129"/>
                  </a:cubicBezTo>
                  <a:cubicBezTo>
                    <a:pt x="105" y="110"/>
                    <a:pt x="104" y="90"/>
                    <a:pt x="104" y="70"/>
                  </a:cubicBezTo>
                  <a:cubicBezTo>
                    <a:pt x="103" y="60"/>
                    <a:pt x="97" y="52"/>
                    <a:pt x="87" y="50"/>
                  </a:cubicBezTo>
                  <a:cubicBezTo>
                    <a:pt x="76" y="49"/>
                    <a:pt x="64"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5" name="Freeform 10"/>
            <p:cNvSpPr>
              <a:spLocks noEditPoints="1"/>
            </p:cNvSpPr>
            <p:nvPr/>
          </p:nvSpPr>
          <p:spPr bwMode="auto">
            <a:xfrm>
              <a:off x="2521" y="2055"/>
              <a:ext cx="98" cy="205"/>
            </a:xfrm>
            <a:custGeom>
              <a:avLst/>
              <a:gdLst>
                <a:gd name="T0" fmla="*/ 125 w 162"/>
                <a:gd name="T1" fmla="*/ 174 h 340"/>
                <a:gd name="T2" fmla="*/ 125 w 162"/>
                <a:gd name="T3" fmla="*/ 174 h 340"/>
                <a:gd name="T4" fmla="*/ 159 w 162"/>
                <a:gd name="T5" fmla="*/ 238 h 340"/>
                <a:gd name="T6" fmla="*/ 159 w 162"/>
                <a:gd name="T7" fmla="*/ 293 h 340"/>
                <a:gd name="T8" fmla="*/ 162 w 162"/>
                <a:gd name="T9" fmla="*/ 339 h 340"/>
                <a:gd name="T10" fmla="*/ 114 w 162"/>
                <a:gd name="T11" fmla="*/ 339 h 340"/>
                <a:gd name="T12" fmla="*/ 109 w 162"/>
                <a:gd name="T13" fmla="*/ 333 h 340"/>
                <a:gd name="T14" fmla="*/ 106 w 162"/>
                <a:gd name="T15" fmla="*/ 303 h 340"/>
                <a:gd name="T16" fmla="*/ 106 w 162"/>
                <a:gd name="T17" fmla="*/ 243 h 340"/>
                <a:gd name="T18" fmla="*/ 104 w 162"/>
                <a:gd name="T19" fmla="*/ 225 h 340"/>
                <a:gd name="T20" fmla="*/ 76 w 162"/>
                <a:gd name="T21" fmla="*/ 202 h 340"/>
                <a:gd name="T22" fmla="*/ 53 w 162"/>
                <a:gd name="T23" fmla="*/ 202 h 340"/>
                <a:gd name="T24" fmla="*/ 53 w 162"/>
                <a:gd name="T25" fmla="*/ 339 h 340"/>
                <a:gd name="T26" fmla="*/ 0 w 162"/>
                <a:gd name="T27" fmla="*/ 339 h 340"/>
                <a:gd name="T28" fmla="*/ 0 w 162"/>
                <a:gd name="T29" fmla="*/ 1 h 340"/>
                <a:gd name="T30" fmla="*/ 22 w 162"/>
                <a:gd name="T31" fmla="*/ 1 h 340"/>
                <a:gd name="T32" fmla="*/ 93 w 162"/>
                <a:gd name="T33" fmla="*/ 2 h 340"/>
                <a:gd name="T34" fmla="*/ 158 w 162"/>
                <a:gd name="T35" fmla="*/ 66 h 340"/>
                <a:gd name="T36" fmla="*/ 156 w 162"/>
                <a:gd name="T37" fmla="*/ 127 h 340"/>
                <a:gd name="T38" fmla="*/ 128 w 162"/>
                <a:gd name="T39" fmla="*/ 171 h 340"/>
                <a:gd name="T40" fmla="*/ 125 w 162"/>
                <a:gd name="T41" fmla="*/ 174 h 340"/>
                <a:gd name="T42" fmla="*/ 53 w 162"/>
                <a:gd name="T43" fmla="*/ 153 h 340"/>
                <a:gd name="T44" fmla="*/ 53 w 162"/>
                <a:gd name="T45" fmla="*/ 153 h 340"/>
                <a:gd name="T46" fmla="*/ 79 w 162"/>
                <a:gd name="T47" fmla="*/ 153 h 340"/>
                <a:gd name="T48" fmla="*/ 104 w 162"/>
                <a:gd name="T49" fmla="*/ 129 h 340"/>
                <a:gd name="T50" fmla="*/ 104 w 162"/>
                <a:gd name="T51" fmla="*/ 70 h 340"/>
                <a:gd name="T52" fmla="*/ 87 w 162"/>
                <a:gd name="T53" fmla="*/ 50 h 340"/>
                <a:gd name="T54" fmla="*/ 53 w 162"/>
                <a:gd name="T55" fmla="*/ 50 h 340"/>
                <a:gd name="T56" fmla="*/ 53 w 162"/>
                <a:gd name="T57"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340">
                  <a:moveTo>
                    <a:pt x="125" y="174"/>
                  </a:moveTo>
                  <a:lnTo>
                    <a:pt x="125" y="174"/>
                  </a:lnTo>
                  <a:cubicBezTo>
                    <a:pt x="152" y="188"/>
                    <a:pt x="158" y="212"/>
                    <a:pt x="159" y="238"/>
                  </a:cubicBezTo>
                  <a:cubicBezTo>
                    <a:pt x="159" y="256"/>
                    <a:pt x="158" y="275"/>
                    <a:pt x="159" y="293"/>
                  </a:cubicBezTo>
                  <a:cubicBezTo>
                    <a:pt x="159" y="308"/>
                    <a:pt x="161" y="323"/>
                    <a:pt x="162" y="339"/>
                  </a:cubicBezTo>
                  <a:cubicBezTo>
                    <a:pt x="147" y="339"/>
                    <a:pt x="130" y="340"/>
                    <a:pt x="114" y="339"/>
                  </a:cubicBezTo>
                  <a:cubicBezTo>
                    <a:pt x="112" y="339"/>
                    <a:pt x="109" y="335"/>
                    <a:pt x="109" y="333"/>
                  </a:cubicBezTo>
                  <a:cubicBezTo>
                    <a:pt x="108" y="323"/>
                    <a:pt x="106" y="313"/>
                    <a:pt x="106" y="303"/>
                  </a:cubicBezTo>
                  <a:cubicBezTo>
                    <a:pt x="106" y="283"/>
                    <a:pt x="106" y="263"/>
                    <a:pt x="106" y="243"/>
                  </a:cubicBezTo>
                  <a:cubicBezTo>
                    <a:pt x="106" y="237"/>
                    <a:pt x="105" y="231"/>
                    <a:pt x="104" y="225"/>
                  </a:cubicBezTo>
                  <a:cubicBezTo>
                    <a:pt x="101" y="210"/>
                    <a:pt x="91" y="202"/>
                    <a:pt x="76" y="202"/>
                  </a:cubicBezTo>
                  <a:cubicBezTo>
                    <a:pt x="68" y="201"/>
                    <a:pt x="61" y="202"/>
                    <a:pt x="53" y="202"/>
                  </a:cubicBezTo>
                  <a:lnTo>
                    <a:pt x="53" y="339"/>
                  </a:lnTo>
                  <a:lnTo>
                    <a:pt x="0" y="339"/>
                  </a:lnTo>
                  <a:lnTo>
                    <a:pt x="0" y="1"/>
                  </a:lnTo>
                  <a:cubicBezTo>
                    <a:pt x="8" y="1"/>
                    <a:pt x="15" y="1"/>
                    <a:pt x="22" y="1"/>
                  </a:cubicBezTo>
                  <a:cubicBezTo>
                    <a:pt x="46" y="1"/>
                    <a:pt x="70" y="0"/>
                    <a:pt x="93" y="2"/>
                  </a:cubicBezTo>
                  <a:cubicBezTo>
                    <a:pt x="136" y="6"/>
                    <a:pt x="154" y="24"/>
                    <a:pt x="158" y="66"/>
                  </a:cubicBezTo>
                  <a:cubicBezTo>
                    <a:pt x="159" y="86"/>
                    <a:pt x="158" y="107"/>
                    <a:pt x="156" y="127"/>
                  </a:cubicBezTo>
                  <a:cubicBezTo>
                    <a:pt x="155" y="146"/>
                    <a:pt x="146" y="161"/>
                    <a:pt x="128" y="171"/>
                  </a:cubicBezTo>
                  <a:cubicBezTo>
                    <a:pt x="127" y="172"/>
                    <a:pt x="127" y="173"/>
                    <a:pt x="125" y="174"/>
                  </a:cubicBezTo>
                  <a:close/>
                  <a:moveTo>
                    <a:pt x="53" y="153"/>
                  </a:moveTo>
                  <a:lnTo>
                    <a:pt x="53" y="153"/>
                  </a:lnTo>
                  <a:cubicBezTo>
                    <a:pt x="62" y="153"/>
                    <a:pt x="70" y="153"/>
                    <a:pt x="79" y="153"/>
                  </a:cubicBezTo>
                  <a:cubicBezTo>
                    <a:pt x="93" y="152"/>
                    <a:pt x="103" y="144"/>
                    <a:pt x="104" y="129"/>
                  </a:cubicBezTo>
                  <a:cubicBezTo>
                    <a:pt x="105" y="110"/>
                    <a:pt x="105" y="90"/>
                    <a:pt x="104" y="70"/>
                  </a:cubicBezTo>
                  <a:cubicBezTo>
                    <a:pt x="103" y="60"/>
                    <a:pt x="98" y="52"/>
                    <a:pt x="87" y="50"/>
                  </a:cubicBezTo>
                  <a:cubicBezTo>
                    <a:pt x="76" y="49"/>
                    <a:pt x="65" y="50"/>
                    <a:pt x="53" y="50"/>
                  </a:cubicBezTo>
                  <a:lnTo>
                    <a:pt x="53"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6" name="Freeform 11"/>
            <p:cNvSpPr>
              <a:spLocks noEditPoints="1"/>
            </p:cNvSpPr>
            <p:nvPr/>
          </p:nvSpPr>
          <p:spPr bwMode="auto">
            <a:xfrm>
              <a:off x="2271" y="2303"/>
              <a:ext cx="98" cy="205"/>
            </a:xfrm>
            <a:custGeom>
              <a:avLst/>
              <a:gdLst>
                <a:gd name="T0" fmla="*/ 124 w 162"/>
                <a:gd name="T1" fmla="*/ 173 h 340"/>
                <a:gd name="T2" fmla="*/ 124 w 162"/>
                <a:gd name="T3" fmla="*/ 173 h 340"/>
                <a:gd name="T4" fmla="*/ 158 w 162"/>
                <a:gd name="T5" fmla="*/ 239 h 340"/>
                <a:gd name="T6" fmla="*/ 158 w 162"/>
                <a:gd name="T7" fmla="*/ 298 h 340"/>
                <a:gd name="T8" fmla="*/ 162 w 162"/>
                <a:gd name="T9" fmla="*/ 338 h 340"/>
                <a:gd name="T10" fmla="*/ 157 w 162"/>
                <a:gd name="T11" fmla="*/ 339 h 340"/>
                <a:gd name="T12" fmla="*/ 119 w 162"/>
                <a:gd name="T13" fmla="*/ 339 h 340"/>
                <a:gd name="T14" fmla="*/ 107 w 162"/>
                <a:gd name="T15" fmla="*/ 330 h 340"/>
                <a:gd name="T16" fmla="*/ 106 w 162"/>
                <a:gd name="T17" fmla="*/ 305 h 340"/>
                <a:gd name="T18" fmla="*/ 104 w 162"/>
                <a:gd name="T19" fmla="*/ 230 h 340"/>
                <a:gd name="T20" fmla="*/ 71 w 162"/>
                <a:gd name="T21" fmla="*/ 201 h 340"/>
                <a:gd name="T22" fmla="*/ 52 w 162"/>
                <a:gd name="T23" fmla="*/ 201 h 340"/>
                <a:gd name="T24" fmla="*/ 52 w 162"/>
                <a:gd name="T25" fmla="*/ 212 h 340"/>
                <a:gd name="T26" fmla="*/ 52 w 162"/>
                <a:gd name="T27" fmla="*/ 330 h 340"/>
                <a:gd name="T28" fmla="*/ 43 w 162"/>
                <a:gd name="T29" fmla="*/ 339 h 340"/>
                <a:gd name="T30" fmla="*/ 0 w 162"/>
                <a:gd name="T31" fmla="*/ 339 h 340"/>
                <a:gd name="T32" fmla="*/ 0 w 162"/>
                <a:gd name="T33" fmla="*/ 1 h 340"/>
                <a:gd name="T34" fmla="*/ 7 w 162"/>
                <a:gd name="T35" fmla="*/ 0 h 340"/>
                <a:gd name="T36" fmla="*/ 87 w 162"/>
                <a:gd name="T37" fmla="*/ 1 h 340"/>
                <a:gd name="T38" fmla="*/ 114 w 162"/>
                <a:gd name="T39" fmla="*/ 5 h 340"/>
                <a:gd name="T40" fmla="*/ 154 w 162"/>
                <a:gd name="T41" fmla="*/ 48 h 340"/>
                <a:gd name="T42" fmla="*/ 156 w 162"/>
                <a:gd name="T43" fmla="*/ 128 h 340"/>
                <a:gd name="T44" fmla="*/ 124 w 162"/>
                <a:gd name="T45" fmla="*/ 173 h 340"/>
                <a:gd name="T46" fmla="*/ 52 w 162"/>
                <a:gd name="T47" fmla="*/ 153 h 340"/>
                <a:gd name="T48" fmla="*/ 52 w 162"/>
                <a:gd name="T49" fmla="*/ 153 h 340"/>
                <a:gd name="T50" fmla="*/ 77 w 162"/>
                <a:gd name="T51" fmla="*/ 152 h 340"/>
                <a:gd name="T52" fmla="*/ 103 w 162"/>
                <a:gd name="T53" fmla="*/ 129 h 340"/>
                <a:gd name="T54" fmla="*/ 103 w 162"/>
                <a:gd name="T55" fmla="*/ 70 h 340"/>
                <a:gd name="T56" fmla="*/ 88 w 162"/>
                <a:gd name="T57" fmla="*/ 50 h 340"/>
                <a:gd name="T58" fmla="*/ 52 w 162"/>
                <a:gd name="T59" fmla="*/ 48 h 340"/>
                <a:gd name="T60" fmla="*/ 52 w 162"/>
                <a:gd name="T61" fmla="*/ 1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340">
                  <a:moveTo>
                    <a:pt x="124" y="173"/>
                  </a:moveTo>
                  <a:lnTo>
                    <a:pt x="124" y="173"/>
                  </a:lnTo>
                  <a:cubicBezTo>
                    <a:pt x="152" y="188"/>
                    <a:pt x="157" y="213"/>
                    <a:pt x="158" y="239"/>
                  </a:cubicBezTo>
                  <a:cubicBezTo>
                    <a:pt x="159" y="259"/>
                    <a:pt x="158" y="278"/>
                    <a:pt x="158" y="298"/>
                  </a:cubicBezTo>
                  <a:cubicBezTo>
                    <a:pt x="159" y="311"/>
                    <a:pt x="160" y="324"/>
                    <a:pt x="162" y="338"/>
                  </a:cubicBezTo>
                  <a:cubicBezTo>
                    <a:pt x="161" y="338"/>
                    <a:pt x="157" y="339"/>
                    <a:pt x="157" y="339"/>
                  </a:cubicBezTo>
                  <a:lnTo>
                    <a:pt x="119" y="339"/>
                  </a:lnTo>
                  <a:cubicBezTo>
                    <a:pt x="111" y="340"/>
                    <a:pt x="108" y="336"/>
                    <a:pt x="107" y="330"/>
                  </a:cubicBezTo>
                  <a:cubicBezTo>
                    <a:pt x="107" y="321"/>
                    <a:pt x="106" y="313"/>
                    <a:pt x="106" y="305"/>
                  </a:cubicBezTo>
                  <a:cubicBezTo>
                    <a:pt x="105" y="280"/>
                    <a:pt x="106" y="255"/>
                    <a:pt x="104" y="230"/>
                  </a:cubicBezTo>
                  <a:cubicBezTo>
                    <a:pt x="102" y="210"/>
                    <a:pt x="92" y="201"/>
                    <a:pt x="71" y="201"/>
                  </a:cubicBezTo>
                  <a:cubicBezTo>
                    <a:pt x="65" y="201"/>
                    <a:pt x="59" y="201"/>
                    <a:pt x="52" y="201"/>
                  </a:cubicBezTo>
                  <a:lnTo>
                    <a:pt x="52" y="212"/>
                  </a:lnTo>
                  <a:cubicBezTo>
                    <a:pt x="52" y="251"/>
                    <a:pt x="52" y="291"/>
                    <a:pt x="52" y="330"/>
                  </a:cubicBezTo>
                  <a:cubicBezTo>
                    <a:pt x="52" y="337"/>
                    <a:pt x="43" y="339"/>
                    <a:pt x="43" y="339"/>
                  </a:cubicBezTo>
                  <a:lnTo>
                    <a:pt x="0" y="339"/>
                  </a:lnTo>
                  <a:lnTo>
                    <a:pt x="0" y="1"/>
                  </a:lnTo>
                  <a:cubicBezTo>
                    <a:pt x="2" y="1"/>
                    <a:pt x="4" y="0"/>
                    <a:pt x="7" y="0"/>
                  </a:cubicBezTo>
                  <a:cubicBezTo>
                    <a:pt x="33" y="0"/>
                    <a:pt x="60" y="0"/>
                    <a:pt x="87" y="1"/>
                  </a:cubicBezTo>
                  <a:cubicBezTo>
                    <a:pt x="96" y="1"/>
                    <a:pt x="105" y="3"/>
                    <a:pt x="114" y="5"/>
                  </a:cubicBezTo>
                  <a:cubicBezTo>
                    <a:pt x="136" y="11"/>
                    <a:pt x="150" y="26"/>
                    <a:pt x="154" y="48"/>
                  </a:cubicBezTo>
                  <a:cubicBezTo>
                    <a:pt x="160" y="75"/>
                    <a:pt x="159" y="102"/>
                    <a:pt x="156" y="128"/>
                  </a:cubicBezTo>
                  <a:cubicBezTo>
                    <a:pt x="153" y="148"/>
                    <a:pt x="143" y="163"/>
                    <a:pt x="124" y="173"/>
                  </a:cubicBezTo>
                  <a:close/>
                  <a:moveTo>
                    <a:pt x="52" y="153"/>
                  </a:moveTo>
                  <a:lnTo>
                    <a:pt x="52" y="153"/>
                  </a:lnTo>
                  <a:cubicBezTo>
                    <a:pt x="61" y="153"/>
                    <a:pt x="69" y="153"/>
                    <a:pt x="77" y="152"/>
                  </a:cubicBezTo>
                  <a:cubicBezTo>
                    <a:pt x="92" y="152"/>
                    <a:pt x="103" y="143"/>
                    <a:pt x="103" y="129"/>
                  </a:cubicBezTo>
                  <a:cubicBezTo>
                    <a:pt x="105" y="109"/>
                    <a:pt x="104" y="90"/>
                    <a:pt x="103" y="70"/>
                  </a:cubicBezTo>
                  <a:cubicBezTo>
                    <a:pt x="103" y="60"/>
                    <a:pt x="98" y="52"/>
                    <a:pt x="88" y="50"/>
                  </a:cubicBezTo>
                  <a:cubicBezTo>
                    <a:pt x="76" y="48"/>
                    <a:pt x="64" y="49"/>
                    <a:pt x="52" y="48"/>
                  </a:cubicBez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37" name="Freeform 12"/>
            <p:cNvSpPr>
              <a:spLocks noEditPoints="1"/>
            </p:cNvSpPr>
            <p:nvPr/>
          </p:nvSpPr>
          <p:spPr bwMode="auto">
            <a:xfrm>
              <a:off x="2385" y="2301"/>
              <a:ext cx="98" cy="209"/>
            </a:xfrm>
            <a:custGeom>
              <a:avLst/>
              <a:gdLst>
                <a:gd name="T0" fmla="*/ 0 w 162"/>
                <a:gd name="T1" fmla="*/ 172 h 346"/>
                <a:gd name="T2" fmla="*/ 0 w 162"/>
                <a:gd name="T3" fmla="*/ 172 h 346"/>
                <a:gd name="T4" fmla="*/ 0 w 162"/>
                <a:gd name="T5" fmla="*/ 85 h 346"/>
                <a:gd name="T6" fmla="*/ 3 w 162"/>
                <a:gd name="T7" fmla="*/ 56 h 346"/>
                <a:gd name="T8" fmla="*/ 69 w 162"/>
                <a:gd name="T9" fmla="*/ 0 h 346"/>
                <a:gd name="T10" fmla="*/ 106 w 162"/>
                <a:gd name="T11" fmla="*/ 3 h 346"/>
                <a:gd name="T12" fmla="*/ 160 w 162"/>
                <a:gd name="T13" fmla="*/ 68 h 346"/>
                <a:gd name="T14" fmla="*/ 161 w 162"/>
                <a:gd name="T15" fmla="*/ 98 h 346"/>
                <a:gd name="T16" fmla="*/ 161 w 162"/>
                <a:gd name="T17" fmla="*/ 256 h 346"/>
                <a:gd name="T18" fmla="*/ 158 w 162"/>
                <a:gd name="T19" fmla="*/ 291 h 346"/>
                <a:gd name="T20" fmla="*/ 86 w 162"/>
                <a:gd name="T21" fmla="*/ 345 h 346"/>
                <a:gd name="T22" fmla="*/ 58 w 162"/>
                <a:gd name="T23" fmla="*/ 343 h 346"/>
                <a:gd name="T24" fmla="*/ 2 w 162"/>
                <a:gd name="T25" fmla="*/ 281 h 346"/>
                <a:gd name="T26" fmla="*/ 0 w 162"/>
                <a:gd name="T27" fmla="*/ 222 h 346"/>
                <a:gd name="T28" fmla="*/ 0 w 162"/>
                <a:gd name="T29" fmla="*/ 172 h 346"/>
                <a:gd name="T30" fmla="*/ 108 w 162"/>
                <a:gd name="T31" fmla="*/ 173 h 346"/>
                <a:gd name="T32" fmla="*/ 108 w 162"/>
                <a:gd name="T33" fmla="*/ 173 h 346"/>
                <a:gd name="T34" fmla="*/ 108 w 162"/>
                <a:gd name="T35" fmla="*/ 120 h 346"/>
                <a:gd name="T36" fmla="*/ 107 w 162"/>
                <a:gd name="T37" fmla="*/ 72 h 346"/>
                <a:gd name="T38" fmla="*/ 82 w 162"/>
                <a:gd name="T39" fmla="*/ 48 h 346"/>
                <a:gd name="T40" fmla="*/ 54 w 162"/>
                <a:gd name="T41" fmla="*/ 70 h 346"/>
                <a:gd name="T42" fmla="*/ 53 w 162"/>
                <a:gd name="T43" fmla="*/ 88 h 346"/>
                <a:gd name="T44" fmla="*/ 53 w 162"/>
                <a:gd name="T45" fmla="*/ 257 h 346"/>
                <a:gd name="T46" fmla="*/ 54 w 162"/>
                <a:gd name="T47" fmla="*/ 277 h 346"/>
                <a:gd name="T48" fmla="*/ 80 w 162"/>
                <a:gd name="T49" fmla="*/ 297 h 346"/>
                <a:gd name="T50" fmla="*/ 106 w 162"/>
                <a:gd name="T51" fmla="*/ 279 h 346"/>
                <a:gd name="T52" fmla="*/ 108 w 162"/>
                <a:gd name="T53" fmla="*/ 263 h 346"/>
                <a:gd name="T54" fmla="*/ 108 w 162"/>
                <a:gd name="T55"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 h="346">
                  <a:moveTo>
                    <a:pt x="0" y="172"/>
                  </a:moveTo>
                  <a:lnTo>
                    <a:pt x="0" y="172"/>
                  </a:lnTo>
                  <a:cubicBezTo>
                    <a:pt x="0" y="143"/>
                    <a:pt x="0" y="114"/>
                    <a:pt x="0" y="85"/>
                  </a:cubicBezTo>
                  <a:cubicBezTo>
                    <a:pt x="0" y="75"/>
                    <a:pt x="1" y="65"/>
                    <a:pt x="3" y="56"/>
                  </a:cubicBezTo>
                  <a:cubicBezTo>
                    <a:pt x="11" y="23"/>
                    <a:pt x="35" y="2"/>
                    <a:pt x="69" y="0"/>
                  </a:cubicBezTo>
                  <a:cubicBezTo>
                    <a:pt x="81" y="0"/>
                    <a:pt x="94" y="0"/>
                    <a:pt x="106" y="3"/>
                  </a:cubicBezTo>
                  <a:cubicBezTo>
                    <a:pt x="137" y="9"/>
                    <a:pt x="157" y="34"/>
                    <a:pt x="160" y="68"/>
                  </a:cubicBezTo>
                  <a:cubicBezTo>
                    <a:pt x="161" y="78"/>
                    <a:pt x="161" y="88"/>
                    <a:pt x="161" y="98"/>
                  </a:cubicBezTo>
                  <a:cubicBezTo>
                    <a:pt x="162" y="151"/>
                    <a:pt x="162" y="203"/>
                    <a:pt x="161" y="256"/>
                  </a:cubicBezTo>
                  <a:cubicBezTo>
                    <a:pt x="161" y="268"/>
                    <a:pt x="160" y="280"/>
                    <a:pt x="158" y="291"/>
                  </a:cubicBezTo>
                  <a:cubicBezTo>
                    <a:pt x="149" y="325"/>
                    <a:pt x="123" y="345"/>
                    <a:pt x="86" y="345"/>
                  </a:cubicBezTo>
                  <a:cubicBezTo>
                    <a:pt x="76" y="346"/>
                    <a:pt x="67" y="345"/>
                    <a:pt x="58" y="343"/>
                  </a:cubicBezTo>
                  <a:cubicBezTo>
                    <a:pt x="26" y="337"/>
                    <a:pt x="5" y="314"/>
                    <a:pt x="2" y="281"/>
                  </a:cubicBezTo>
                  <a:cubicBezTo>
                    <a:pt x="0" y="261"/>
                    <a:pt x="0" y="241"/>
                    <a:pt x="0" y="222"/>
                  </a:cubicBezTo>
                  <a:cubicBezTo>
                    <a:pt x="0" y="205"/>
                    <a:pt x="0" y="189"/>
                    <a:pt x="0" y="172"/>
                  </a:cubicBezTo>
                  <a:close/>
                  <a:moveTo>
                    <a:pt x="108" y="173"/>
                  </a:moveTo>
                  <a:lnTo>
                    <a:pt x="108" y="173"/>
                  </a:lnTo>
                  <a:cubicBezTo>
                    <a:pt x="108" y="155"/>
                    <a:pt x="108" y="138"/>
                    <a:pt x="108" y="120"/>
                  </a:cubicBezTo>
                  <a:cubicBezTo>
                    <a:pt x="108" y="104"/>
                    <a:pt x="108" y="88"/>
                    <a:pt x="107" y="72"/>
                  </a:cubicBezTo>
                  <a:cubicBezTo>
                    <a:pt x="107" y="57"/>
                    <a:pt x="97" y="48"/>
                    <a:pt x="82" y="48"/>
                  </a:cubicBezTo>
                  <a:cubicBezTo>
                    <a:pt x="67" y="47"/>
                    <a:pt x="57" y="55"/>
                    <a:pt x="54" y="70"/>
                  </a:cubicBezTo>
                  <a:cubicBezTo>
                    <a:pt x="53" y="76"/>
                    <a:pt x="53" y="82"/>
                    <a:pt x="53" y="88"/>
                  </a:cubicBezTo>
                  <a:cubicBezTo>
                    <a:pt x="53" y="144"/>
                    <a:pt x="52" y="201"/>
                    <a:pt x="53" y="257"/>
                  </a:cubicBezTo>
                  <a:cubicBezTo>
                    <a:pt x="53" y="264"/>
                    <a:pt x="53" y="271"/>
                    <a:pt x="54" y="277"/>
                  </a:cubicBezTo>
                  <a:cubicBezTo>
                    <a:pt x="57" y="290"/>
                    <a:pt x="66" y="297"/>
                    <a:pt x="80" y="297"/>
                  </a:cubicBezTo>
                  <a:cubicBezTo>
                    <a:pt x="94" y="298"/>
                    <a:pt x="103" y="292"/>
                    <a:pt x="106" y="279"/>
                  </a:cubicBezTo>
                  <a:cubicBezTo>
                    <a:pt x="108" y="274"/>
                    <a:pt x="108" y="268"/>
                    <a:pt x="108" y="263"/>
                  </a:cubicBezTo>
                  <a:cubicBezTo>
                    <a:pt x="108" y="233"/>
                    <a:pt x="108" y="203"/>
                    <a:pt x="108" y="1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7" name="Freeform 13"/>
            <p:cNvSpPr>
              <a:spLocks noEditPoints="1"/>
            </p:cNvSpPr>
            <p:nvPr/>
          </p:nvSpPr>
          <p:spPr bwMode="auto">
            <a:xfrm>
              <a:off x="2630" y="2055"/>
              <a:ext cx="111" cy="205"/>
            </a:xfrm>
            <a:custGeom>
              <a:avLst/>
              <a:gdLst>
                <a:gd name="T0" fmla="*/ 185 w 185"/>
                <a:gd name="T1" fmla="*/ 338 h 338"/>
                <a:gd name="T2" fmla="*/ 185 w 185"/>
                <a:gd name="T3" fmla="*/ 338 h 338"/>
                <a:gd name="T4" fmla="*/ 132 w 185"/>
                <a:gd name="T5" fmla="*/ 338 h 338"/>
                <a:gd name="T6" fmla="*/ 126 w 185"/>
                <a:gd name="T7" fmla="*/ 296 h 338"/>
                <a:gd name="T8" fmla="*/ 105 w 185"/>
                <a:gd name="T9" fmla="*/ 277 h 338"/>
                <a:gd name="T10" fmla="*/ 67 w 185"/>
                <a:gd name="T11" fmla="*/ 277 h 338"/>
                <a:gd name="T12" fmla="*/ 56 w 185"/>
                <a:gd name="T13" fmla="*/ 286 h 338"/>
                <a:gd name="T14" fmla="*/ 48 w 185"/>
                <a:gd name="T15" fmla="*/ 338 h 338"/>
                <a:gd name="T16" fmla="*/ 0 w 185"/>
                <a:gd name="T17" fmla="*/ 338 h 338"/>
                <a:gd name="T18" fmla="*/ 54 w 185"/>
                <a:gd name="T19" fmla="*/ 1 h 338"/>
                <a:gd name="T20" fmla="*/ 59 w 185"/>
                <a:gd name="T21" fmla="*/ 0 h 338"/>
                <a:gd name="T22" fmla="*/ 125 w 185"/>
                <a:gd name="T23" fmla="*/ 0 h 338"/>
                <a:gd name="T24" fmla="*/ 133 w 185"/>
                <a:gd name="T25" fmla="*/ 6 h 338"/>
                <a:gd name="T26" fmla="*/ 170 w 185"/>
                <a:gd name="T27" fmla="*/ 238 h 338"/>
                <a:gd name="T28" fmla="*/ 185 w 185"/>
                <a:gd name="T29" fmla="*/ 331 h 338"/>
                <a:gd name="T30" fmla="*/ 185 w 185"/>
                <a:gd name="T31" fmla="*/ 338 h 338"/>
                <a:gd name="T32" fmla="*/ 116 w 185"/>
                <a:gd name="T33" fmla="*/ 231 h 338"/>
                <a:gd name="T34" fmla="*/ 116 w 185"/>
                <a:gd name="T35" fmla="*/ 231 h 338"/>
                <a:gd name="T36" fmla="*/ 91 w 185"/>
                <a:gd name="T37" fmla="*/ 67 h 338"/>
                <a:gd name="T38" fmla="*/ 89 w 185"/>
                <a:gd name="T39" fmla="*/ 67 h 338"/>
                <a:gd name="T40" fmla="*/ 65 w 185"/>
                <a:gd name="T41" fmla="*/ 231 h 338"/>
                <a:gd name="T42" fmla="*/ 116 w 185"/>
                <a:gd name="T43" fmla="*/ 23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338">
                  <a:moveTo>
                    <a:pt x="185" y="338"/>
                  </a:moveTo>
                  <a:lnTo>
                    <a:pt x="185" y="338"/>
                  </a:lnTo>
                  <a:lnTo>
                    <a:pt x="132" y="338"/>
                  </a:lnTo>
                  <a:cubicBezTo>
                    <a:pt x="130" y="324"/>
                    <a:pt x="128" y="310"/>
                    <a:pt x="126" y="296"/>
                  </a:cubicBezTo>
                  <a:cubicBezTo>
                    <a:pt x="123" y="277"/>
                    <a:pt x="124" y="277"/>
                    <a:pt x="105" y="277"/>
                  </a:cubicBezTo>
                  <a:cubicBezTo>
                    <a:pt x="92" y="277"/>
                    <a:pt x="79" y="277"/>
                    <a:pt x="67" y="277"/>
                  </a:cubicBezTo>
                  <a:cubicBezTo>
                    <a:pt x="60" y="276"/>
                    <a:pt x="57" y="278"/>
                    <a:pt x="56" y="286"/>
                  </a:cubicBezTo>
                  <a:cubicBezTo>
                    <a:pt x="54" y="303"/>
                    <a:pt x="51" y="320"/>
                    <a:pt x="48" y="338"/>
                  </a:cubicBezTo>
                  <a:lnTo>
                    <a:pt x="0" y="338"/>
                  </a:lnTo>
                  <a:cubicBezTo>
                    <a:pt x="18" y="225"/>
                    <a:pt x="36" y="113"/>
                    <a:pt x="54" y="1"/>
                  </a:cubicBezTo>
                  <a:cubicBezTo>
                    <a:pt x="56" y="0"/>
                    <a:pt x="58" y="0"/>
                    <a:pt x="59" y="0"/>
                  </a:cubicBezTo>
                  <a:cubicBezTo>
                    <a:pt x="81" y="0"/>
                    <a:pt x="103" y="0"/>
                    <a:pt x="125" y="0"/>
                  </a:cubicBezTo>
                  <a:cubicBezTo>
                    <a:pt x="129" y="0"/>
                    <a:pt x="132" y="1"/>
                    <a:pt x="133" y="6"/>
                  </a:cubicBezTo>
                  <a:cubicBezTo>
                    <a:pt x="145" y="84"/>
                    <a:pt x="157" y="161"/>
                    <a:pt x="170" y="238"/>
                  </a:cubicBezTo>
                  <a:cubicBezTo>
                    <a:pt x="175" y="269"/>
                    <a:pt x="180" y="300"/>
                    <a:pt x="185" y="331"/>
                  </a:cubicBezTo>
                  <a:cubicBezTo>
                    <a:pt x="185" y="333"/>
                    <a:pt x="185" y="335"/>
                    <a:pt x="185" y="338"/>
                  </a:cubicBezTo>
                  <a:close/>
                  <a:moveTo>
                    <a:pt x="116" y="231"/>
                  </a:moveTo>
                  <a:lnTo>
                    <a:pt x="116" y="231"/>
                  </a:lnTo>
                  <a:cubicBezTo>
                    <a:pt x="108" y="176"/>
                    <a:pt x="99" y="121"/>
                    <a:pt x="91" y="67"/>
                  </a:cubicBezTo>
                  <a:cubicBezTo>
                    <a:pt x="91" y="67"/>
                    <a:pt x="90" y="67"/>
                    <a:pt x="89" y="67"/>
                  </a:cubicBezTo>
                  <a:cubicBezTo>
                    <a:pt x="81" y="121"/>
                    <a:pt x="73" y="176"/>
                    <a:pt x="65" y="231"/>
                  </a:cubicBezTo>
                  <a:lnTo>
                    <a:pt x="116" y="2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8" name="Freeform 14"/>
            <p:cNvSpPr>
              <a:spLocks noEditPoints="1"/>
            </p:cNvSpPr>
            <p:nvPr/>
          </p:nvSpPr>
          <p:spPr bwMode="auto">
            <a:xfrm>
              <a:off x="2277" y="2055"/>
              <a:ext cx="112" cy="205"/>
            </a:xfrm>
            <a:custGeom>
              <a:avLst/>
              <a:gdLst>
                <a:gd name="T0" fmla="*/ 0 w 186"/>
                <a:gd name="T1" fmla="*/ 338 h 338"/>
                <a:gd name="T2" fmla="*/ 0 w 186"/>
                <a:gd name="T3" fmla="*/ 338 h 338"/>
                <a:gd name="T4" fmla="*/ 54 w 186"/>
                <a:gd name="T5" fmla="*/ 0 h 338"/>
                <a:gd name="T6" fmla="*/ 127 w 186"/>
                <a:gd name="T7" fmla="*/ 0 h 338"/>
                <a:gd name="T8" fmla="*/ 133 w 186"/>
                <a:gd name="T9" fmla="*/ 7 h 338"/>
                <a:gd name="T10" fmla="*/ 160 w 186"/>
                <a:gd name="T11" fmla="*/ 171 h 338"/>
                <a:gd name="T12" fmla="*/ 186 w 186"/>
                <a:gd name="T13" fmla="*/ 335 h 338"/>
                <a:gd name="T14" fmla="*/ 186 w 186"/>
                <a:gd name="T15" fmla="*/ 338 h 338"/>
                <a:gd name="T16" fmla="*/ 133 w 186"/>
                <a:gd name="T17" fmla="*/ 338 h 338"/>
                <a:gd name="T18" fmla="*/ 125 w 186"/>
                <a:gd name="T19" fmla="*/ 286 h 338"/>
                <a:gd name="T20" fmla="*/ 115 w 186"/>
                <a:gd name="T21" fmla="*/ 277 h 338"/>
                <a:gd name="T22" fmla="*/ 65 w 186"/>
                <a:gd name="T23" fmla="*/ 277 h 338"/>
                <a:gd name="T24" fmla="*/ 57 w 186"/>
                <a:gd name="T25" fmla="*/ 284 h 338"/>
                <a:gd name="T26" fmla="*/ 49 w 186"/>
                <a:gd name="T27" fmla="*/ 338 h 338"/>
                <a:gd name="T28" fmla="*/ 0 w 186"/>
                <a:gd name="T29" fmla="*/ 338 h 338"/>
                <a:gd name="T30" fmla="*/ 92 w 186"/>
                <a:gd name="T31" fmla="*/ 65 h 338"/>
                <a:gd name="T32" fmla="*/ 92 w 186"/>
                <a:gd name="T33" fmla="*/ 65 h 338"/>
                <a:gd name="T34" fmla="*/ 90 w 186"/>
                <a:gd name="T35" fmla="*/ 66 h 338"/>
                <a:gd name="T36" fmla="*/ 65 w 186"/>
                <a:gd name="T37" fmla="*/ 230 h 338"/>
                <a:gd name="T38" fmla="*/ 116 w 186"/>
                <a:gd name="T39" fmla="*/ 230 h 338"/>
                <a:gd name="T40" fmla="*/ 92 w 186"/>
                <a:gd name="T41" fmla="*/ 6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338">
                  <a:moveTo>
                    <a:pt x="0" y="338"/>
                  </a:moveTo>
                  <a:lnTo>
                    <a:pt x="0" y="338"/>
                  </a:lnTo>
                  <a:cubicBezTo>
                    <a:pt x="18" y="225"/>
                    <a:pt x="36" y="113"/>
                    <a:pt x="54" y="0"/>
                  </a:cubicBezTo>
                  <a:cubicBezTo>
                    <a:pt x="79" y="0"/>
                    <a:pt x="103" y="0"/>
                    <a:pt x="127" y="0"/>
                  </a:cubicBezTo>
                  <a:cubicBezTo>
                    <a:pt x="129" y="0"/>
                    <a:pt x="133" y="4"/>
                    <a:pt x="133" y="7"/>
                  </a:cubicBezTo>
                  <a:cubicBezTo>
                    <a:pt x="142" y="61"/>
                    <a:pt x="151" y="116"/>
                    <a:pt x="160" y="171"/>
                  </a:cubicBezTo>
                  <a:cubicBezTo>
                    <a:pt x="168" y="225"/>
                    <a:pt x="177" y="280"/>
                    <a:pt x="186" y="335"/>
                  </a:cubicBezTo>
                  <a:cubicBezTo>
                    <a:pt x="186" y="336"/>
                    <a:pt x="186" y="337"/>
                    <a:pt x="186" y="338"/>
                  </a:cubicBezTo>
                  <a:lnTo>
                    <a:pt x="133" y="338"/>
                  </a:lnTo>
                  <a:cubicBezTo>
                    <a:pt x="130" y="321"/>
                    <a:pt x="127" y="303"/>
                    <a:pt x="125" y="286"/>
                  </a:cubicBezTo>
                  <a:cubicBezTo>
                    <a:pt x="124" y="279"/>
                    <a:pt x="122" y="276"/>
                    <a:pt x="115" y="277"/>
                  </a:cubicBezTo>
                  <a:cubicBezTo>
                    <a:pt x="98" y="277"/>
                    <a:pt x="82" y="277"/>
                    <a:pt x="65" y="277"/>
                  </a:cubicBezTo>
                  <a:cubicBezTo>
                    <a:pt x="60" y="277"/>
                    <a:pt x="58" y="278"/>
                    <a:pt x="57" y="284"/>
                  </a:cubicBezTo>
                  <a:cubicBezTo>
                    <a:pt x="55" y="302"/>
                    <a:pt x="52" y="320"/>
                    <a:pt x="49" y="338"/>
                  </a:cubicBezTo>
                  <a:lnTo>
                    <a:pt x="0" y="338"/>
                  </a:lnTo>
                  <a:close/>
                  <a:moveTo>
                    <a:pt x="92" y="65"/>
                  </a:moveTo>
                  <a:lnTo>
                    <a:pt x="92" y="65"/>
                  </a:lnTo>
                  <a:cubicBezTo>
                    <a:pt x="91" y="66"/>
                    <a:pt x="90" y="66"/>
                    <a:pt x="90" y="66"/>
                  </a:cubicBezTo>
                  <a:cubicBezTo>
                    <a:pt x="81" y="121"/>
                    <a:pt x="73" y="175"/>
                    <a:pt x="65" y="230"/>
                  </a:cubicBezTo>
                  <a:lnTo>
                    <a:pt x="116" y="230"/>
                  </a:lnTo>
                  <a:cubicBezTo>
                    <a:pt x="108" y="175"/>
                    <a:pt x="100" y="120"/>
                    <a:pt x="92"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59" name="Freeform 15"/>
            <p:cNvSpPr>
              <a:spLocks/>
            </p:cNvSpPr>
            <p:nvPr/>
          </p:nvSpPr>
          <p:spPr bwMode="auto">
            <a:xfrm>
              <a:off x="2896" y="2055"/>
              <a:ext cx="110" cy="205"/>
            </a:xfrm>
            <a:custGeom>
              <a:avLst/>
              <a:gdLst>
                <a:gd name="T0" fmla="*/ 94 w 183"/>
                <a:gd name="T1" fmla="*/ 270 h 339"/>
                <a:gd name="T2" fmla="*/ 94 w 183"/>
                <a:gd name="T3" fmla="*/ 270 h 339"/>
                <a:gd name="T4" fmla="*/ 103 w 183"/>
                <a:gd name="T5" fmla="*/ 208 h 339"/>
                <a:gd name="T6" fmla="*/ 133 w 183"/>
                <a:gd name="T7" fmla="*/ 7 h 339"/>
                <a:gd name="T8" fmla="*/ 138 w 183"/>
                <a:gd name="T9" fmla="*/ 0 h 339"/>
                <a:gd name="T10" fmla="*/ 183 w 183"/>
                <a:gd name="T11" fmla="*/ 0 h 339"/>
                <a:gd name="T12" fmla="*/ 131 w 183"/>
                <a:gd name="T13" fmla="*/ 338 h 339"/>
                <a:gd name="T14" fmla="*/ 126 w 183"/>
                <a:gd name="T15" fmla="*/ 338 h 339"/>
                <a:gd name="T16" fmla="*/ 58 w 183"/>
                <a:gd name="T17" fmla="*/ 338 h 339"/>
                <a:gd name="T18" fmla="*/ 50 w 183"/>
                <a:gd name="T19" fmla="*/ 332 h 339"/>
                <a:gd name="T20" fmla="*/ 0 w 183"/>
                <a:gd name="T21" fmla="*/ 4 h 339"/>
                <a:gd name="T22" fmla="*/ 0 w 183"/>
                <a:gd name="T23" fmla="*/ 0 h 339"/>
                <a:gd name="T24" fmla="*/ 49 w 183"/>
                <a:gd name="T25" fmla="*/ 0 h 339"/>
                <a:gd name="T26" fmla="*/ 53 w 183"/>
                <a:gd name="T27" fmla="*/ 6 h 339"/>
                <a:gd name="T28" fmla="*/ 78 w 183"/>
                <a:gd name="T29" fmla="*/ 173 h 339"/>
                <a:gd name="T30" fmla="*/ 91 w 183"/>
                <a:gd name="T31" fmla="*/ 262 h 339"/>
                <a:gd name="T32" fmla="*/ 93 w 183"/>
                <a:gd name="T33" fmla="*/ 270 h 339"/>
                <a:gd name="T34" fmla="*/ 94 w 183"/>
                <a:gd name="T35"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39">
                  <a:moveTo>
                    <a:pt x="94" y="270"/>
                  </a:moveTo>
                  <a:lnTo>
                    <a:pt x="94" y="270"/>
                  </a:lnTo>
                  <a:cubicBezTo>
                    <a:pt x="97" y="249"/>
                    <a:pt x="100" y="229"/>
                    <a:pt x="103" y="208"/>
                  </a:cubicBezTo>
                  <a:cubicBezTo>
                    <a:pt x="113" y="141"/>
                    <a:pt x="123" y="74"/>
                    <a:pt x="133" y="7"/>
                  </a:cubicBezTo>
                  <a:cubicBezTo>
                    <a:pt x="134" y="4"/>
                    <a:pt x="136" y="0"/>
                    <a:pt x="138" y="0"/>
                  </a:cubicBezTo>
                  <a:cubicBezTo>
                    <a:pt x="153" y="0"/>
                    <a:pt x="167" y="0"/>
                    <a:pt x="183" y="0"/>
                  </a:cubicBezTo>
                  <a:cubicBezTo>
                    <a:pt x="165" y="113"/>
                    <a:pt x="148" y="225"/>
                    <a:pt x="131" y="338"/>
                  </a:cubicBezTo>
                  <a:cubicBezTo>
                    <a:pt x="129" y="338"/>
                    <a:pt x="128" y="338"/>
                    <a:pt x="126" y="338"/>
                  </a:cubicBezTo>
                  <a:cubicBezTo>
                    <a:pt x="104" y="338"/>
                    <a:pt x="81" y="338"/>
                    <a:pt x="58" y="338"/>
                  </a:cubicBezTo>
                  <a:cubicBezTo>
                    <a:pt x="53" y="339"/>
                    <a:pt x="51" y="337"/>
                    <a:pt x="50" y="332"/>
                  </a:cubicBezTo>
                  <a:cubicBezTo>
                    <a:pt x="34" y="223"/>
                    <a:pt x="17" y="113"/>
                    <a:pt x="0" y="4"/>
                  </a:cubicBezTo>
                  <a:cubicBezTo>
                    <a:pt x="0" y="3"/>
                    <a:pt x="0" y="2"/>
                    <a:pt x="0" y="0"/>
                  </a:cubicBezTo>
                  <a:cubicBezTo>
                    <a:pt x="16" y="0"/>
                    <a:pt x="32" y="0"/>
                    <a:pt x="49" y="0"/>
                  </a:cubicBezTo>
                  <a:cubicBezTo>
                    <a:pt x="50" y="0"/>
                    <a:pt x="53" y="4"/>
                    <a:pt x="53" y="6"/>
                  </a:cubicBezTo>
                  <a:cubicBezTo>
                    <a:pt x="62" y="62"/>
                    <a:pt x="70" y="117"/>
                    <a:pt x="78" y="173"/>
                  </a:cubicBezTo>
                  <a:cubicBezTo>
                    <a:pt x="83" y="203"/>
                    <a:pt x="87" y="233"/>
                    <a:pt x="91" y="262"/>
                  </a:cubicBezTo>
                  <a:cubicBezTo>
                    <a:pt x="92" y="265"/>
                    <a:pt x="92" y="267"/>
                    <a:pt x="93" y="270"/>
                  </a:cubicBezTo>
                  <a:cubicBezTo>
                    <a:pt x="93" y="270"/>
                    <a:pt x="94" y="270"/>
                    <a:pt x="94"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0" name="Freeform 16"/>
            <p:cNvSpPr>
              <a:spLocks noEditPoints="1"/>
            </p:cNvSpPr>
            <p:nvPr/>
          </p:nvSpPr>
          <p:spPr bwMode="auto">
            <a:xfrm>
              <a:off x="2162" y="2302"/>
              <a:ext cx="95" cy="206"/>
            </a:xfrm>
            <a:custGeom>
              <a:avLst/>
              <a:gdLst>
                <a:gd name="T0" fmla="*/ 0 w 159"/>
                <a:gd name="T1" fmla="*/ 340 h 340"/>
                <a:gd name="T2" fmla="*/ 0 w 159"/>
                <a:gd name="T3" fmla="*/ 340 h 340"/>
                <a:gd name="T4" fmla="*/ 0 w 159"/>
                <a:gd name="T5" fmla="*/ 3 h 340"/>
                <a:gd name="T6" fmla="*/ 1 w 159"/>
                <a:gd name="T7" fmla="*/ 2 h 340"/>
                <a:gd name="T8" fmla="*/ 95 w 159"/>
                <a:gd name="T9" fmla="*/ 3 h 340"/>
                <a:gd name="T10" fmla="*/ 154 w 159"/>
                <a:gd name="T11" fmla="*/ 61 h 340"/>
                <a:gd name="T12" fmla="*/ 153 w 159"/>
                <a:gd name="T13" fmla="*/ 158 h 340"/>
                <a:gd name="T14" fmla="*/ 92 w 159"/>
                <a:gd name="T15" fmla="*/ 212 h 340"/>
                <a:gd name="T16" fmla="*/ 52 w 159"/>
                <a:gd name="T17" fmla="*/ 213 h 340"/>
                <a:gd name="T18" fmla="*/ 52 w 159"/>
                <a:gd name="T19" fmla="*/ 224 h 340"/>
                <a:gd name="T20" fmla="*/ 52 w 159"/>
                <a:gd name="T21" fmla="*/ 331 h 340"/>
                <a:gd name="T22" fmla="*/ 42 w 159"/>
                <a:gd name="T23" fmla="*/ 340 h 340"/>
                <a:gd name="T24" fmla="*/ 0 w 159"/>
                <a:gd name="T25" fmla="*/ 340 h 340"/>
                <a:gd name="T26" fmla="*/ 52 w 159"/>
                <a:gd name="T27" fmla="*/ 163 h 340"/>
                <a:gd name="T28" fmla="*/ 52 w 159"/>
                <a:gd name="T29" fmla="*/ 163 h 340"/>
                <a:gd name="T30" fmla="*/ 55 w 159"/>
                <a:gd name="T31" fmla="*/ 164 h 340"/>
                <a:gd name="T32" fmla="*/ 79 w 159"/>
                <a:gd name="T33" fmla="*/ 164 h 340"/>
                <a:gd name="T34" fmla="*/ 102 w 159"/>
                <a:gd name="T35" fmla="*/ 144 h 340"/>
                <a:gd name="T36" fmla="*/ 102 w 159"/>
                <a:gd name="T37" fmla="*/ 70 h 340"/>
                <a:gd name="T38" fmla="*/ 86 w 159"/>
                <a:gd name="T39" fmla="*/ 51 h 340"/>
                <a:gd name="T40" fmla="*/ 52 w 159"/>
                <a:gd name="T41" fmla="*/ 49 h 340"/>
                <a:gd name="T42" fmla="*/ 52 w 159"/>
                <a:gd name="T43" fmla="*/ 16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340">
                  <a:moveTo>
                    <a:pt x="0" y="340"/>
                  </a:moveTo>
                  <a:lnTo>
                    <a:pt x="0" y="340"/>
                  </a:lnTo>
                  <a:cubicBezTo>
                    <a:pt x="0" y="340"/>
                    <a:pt x="0" y="115"/>
                    <a:pt x="0" y="3"/>
                  </a:cubicBezTo>
                  <a:cubicBezTo>
                    <a:pt x="0" y="2"/>
                    <a:pt x="1" y="2"/>
                    <a:pt x="1" y="2"/>
                  </a:cubicBezTo>
                  <a:cubicBezTo>
                    <a:pt x="32" y="2"/>
                    <a:pt x="64" y="0"/>
                    <a:pt x="95" y="3"/>
                  </a:cubicBezTo>
                  <a:cubicBezTo>
                    <a:pt x="129" y="7"/>
                    <a:pt x="149" y="26"/>
                    <a:pt x="154" y="61"/>
                  </a:cubicBezTo>
                  <a:cubicBezTo>
                    <a:pt x="158" y="93"/>
                    <a:pt x="159" y="126"/>
                    <a:pt x="153" y="158"/>
                  </a:cubicBezTo>
                  <a:cubicBezTo>
                    <a:pt x="147" y="189"/>
                    <a:pt x="124" y="209"/>
                    <a:pt x="92" y="212"/>
                  </a:cubicBezTo>
                  <a:cubicBezTo>
                    <a:pt x="79" y="213"/>
                    <a:pt x="66" y="213"/>
                    <a:pt x="52" y="213"/>
                  </a:cubicBezTo>
                  <a:lnTo>
                    <a:pt x="52" y="224"/>
                  </a:lnTo>
                  <a:cubicBezTo>
                    <a:pt x="52" y="260"/>
                    <a:pt x="52" y="295"/>
                    <a:pt x="52" y="331"/>
                  </a:cubicBezTo>
                  <a:cubicBezTo>
                    <a:pt x="52" y="338"/>
                    <a:pt x="42" y="340"/>
                    <a:pt x="42" y="340"/>
                  </a:cubicBezTo>
                  <a:lnTo>
                    <a:pt x="0" y="340"/>
                  </a:lnTo>
                  <a:close/>
                  <a:moveTo>
                    <a:pt x="52" y="163"/>
                  </a:moveTo>
                  <a:lnTo>
                    <a:pt x="52" y="163"/>
                  </a:lnTo>
                  <a:cubicBezTo>
                    <a:pt x="53" y="164"/>
                    <a:pt x="54" y="164"/>
                    <a:pt x="55" y="164"/>
                  </a:cubicBezTo>
                  <a:cubicBezTo>
                    <a:pt x="63" y="164"/>
                    <a:pt x="71" y="164"/>
                    <a:pt x="79" y="164"/>
                  </a:cubicBezTo>
                  <a:cubicBezTo>
                    <a:pt x="92" y="164"/>
                    <a:pt x="101" y="157"/>
                    <a:pt x="102" y="144"/>
                  </a:cubicBezTo>
                  <a:cubicBezTo>
                    <a:pt x="103" y="120"/>
                    <a:pt x="103" y="95"/>
                    <a:pt x="102" y="70"/>
                  </a:cubicBezTo>
                  <a:cubicBezTo>
                    <a:pt x="102" y="60"/>
                    <a:pt x="96" y="52"/>
                    <a:pt x="86" y="51"/>
                  </a:cubicBezTo>
                  <a:cubicBezTo>
                    <a:pt x="75" y="49"/>
                    <a:pt x="64" y="50"/>
                    <a:pt x="52" y="49"/>
                  </a:cubicBezTo>
                  <a:lnTo>
                    <a:pt x="52" y="1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1" name="Freeform 17"/>
            <p:cNvSpPr>
              <a:spLocks/>
            </p:cNvSpPr>
            <p:nvPr/>
          </p:nvSpPr>
          <p:spPr bwMode="auto">
            <a:xfrm>
              <a:off x="2665" y="2301"/>
              <a:ext cx="98" cy="209"/>
            </a:xfrm>
            <a:custGeom>
              <a:avLst/>
              <a:gdLst>
                <a:gd name="T0" fmla="*/ 160 w 163"/>
                <a:gd name="T1" fmla="*/ 117 h 346"/>
                <a:gd name="T2" fmla="*/ 160 w 163"/>
                <a:gd name="T3" fmla="*/ 117 h 346"/>
                <a:gd name="T4" fmla="*/ 109 w 163"/>
                <a:gd name="T5" fmla="*/ 117 h 346"/>
                <a:gd name="T6" fmla="*/ 109 w 163"/>
                <a:gd name="T7" fmla="*/ 107 h 346"/>
                <a:gd name="T8" fmla="*/ 107 w 163"/>
                <a:gd name="T9" fmla="*/ 70 h 346"/>
                <a:gd name="T10" fmla="*/ 81 w 163"/>
                <a:gd name="T11" fmla="*/ 47 h 346"/>
                <a:gd name="T12" fmla="*/ 54 w 163"/>
                <a:gd name="T13" fmla="*/ 69 h 346"/>
                <a:gd name="T14" fmla="*/ 53 w 163"/>
                <a:gd name="T15" fmla="*/ 86 h 346"/>
                <a:gd name="T16" fmla="*/ 53 w 163"/>
                <a:gd name="T17" fmla="*/ 259 h 346"/>
                <a:gd name="T18" fmla="*/ 54 w 163"/>
                <a:gd name="T19" fmla="*/ 272 h 346"/>
                <a:gd name="T20" fmla="*/ 81 w 163"/>
                <a:gd name="T21" fmla="*/ 297 h 346"/>
                <a:gd name="T22" fmla="*/ 107 w 163"/>
                <a:gd name="T23" fmla="*/ 273 h 346"/>
                <a:gd name="T24" fmla="*/ 109 w 163"/>
                <a:gd name="T25" fmla="*/ 228 h 346"/>
                <a:gd name="T26" fmla="*/ 109 w 163"/>
                <a:gd name="T27" fmla="*/ 216 h 346"/>
                <a:gd name="T28" fmla="*/ 158 w 163"/>
                <a:gd name="T29" fmla="*/ 216 h 346"/>
                <a:gd name="T30" fmla="*/ 149 w 163"/>
                <a:gd name="T31" fmla="*/ 308 h 346"/>
                <a:gd name="T32" fmla="*/ 114 w 163"/>
                <a:gd name="T33" fmla="*/ 339 h 346"/>
                <a:gd name="T34" fmla="*/ 70 w 163"/>
                <a:gd name="T35" fmla="*/ 345 h 346"/>
                <a:gd name="T36" fmla="*/ 0 w 163"/>
                <a:gd name="T37" fmla="*/ 265 h 346"/>
                <a:gd name="T38" fmla="*/ 0 w 163"/>
                <a:gd name="T39" fmla="*/ 80 h 346"/>
                <a:gd name="T40" fmla="*/ 4 w 163"/>
                <a:gd name="T41" fmla="*/ 54 h 346"/>
                <a:gd name="T42" fmla="*/ 70 w 163"/>
                <a:gd name="T43" fmla="*/ 0 h 346"/>
                <a:gd name="T44" fmla="*/ 98 w 163"/>
                <a:gd name="T45" fmla="*/ 1 h 346"/>
                <a:gd name="T46" fmla="*/ 155 w 163"/>
                <a:gd name="T47" fmla="*/ 56 h 346"/>
                <a:gd name="T48" fmla="*/ 160 w 163"/>
                <a:gd name="T49"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346">
                  <a:moveTo>
                    <a:pt x="160" y="117"/>
                  </a:moveTo>
                  <a:lnTo>
                    <a:pt x="160" y="117"/>
                  </a:lnTo>
                  <a:lnTo>
                    <a:pt x="109" y="117"/>
                  </a:lnTo>
                  <a:cubicBezTo>
                    <a:pt x="109" y="113"/>
                    <a:pt x="109" y="110"/>
                    <a:pt x="109" y="107"/>
                  </a:cubicBezTo>
                  <a:cubicBezTo>
                    <a:pt x="108" y="94"/>
                    <a:pt x="109" y="82"/>
                    <a:pt x="107" y="70"/>
                  </a:cubicBezTo>
                  <a:cubicBezTo>
                    <a:pt x="106" y="56"/>
                    <a:pt x="95" y="48"/>
                    <a:pt x="81" y="47"/>
                  </a:cubicBezTo>
                  <a:cubicBezTo>
                    <a:pt x="66" y="47"/>
                    <a:pt x="57" y="55"/>
                    <a:pt x="54" y="69"/>
                  </a:cubicBezTo>
                  <a:cubicBezTo>
                    <a:pt x="53" y="75"/>
                    <a:pt x="53" y="81"/>
                    <a:pt x="53" y="86"/>
                  </a:cubicBezTo>
                  <a:cubicBezTo>
                    <a:pt x="53" y="144"/>
                    <a:pt x="53" y="202"/>
                    <a:pt x="53" y="259"/>
                  </a:cubicBezTo>
                  <a:cubicBezTo>
                    <a:pt x="53" y="264"/>
                    <a:pt x="53" y="268"/>
                    <a:pt x="54" y="272"/>
                  </a:cubicBezTo>
                  <a:cubicBezTo>
                    <a:pt x="56" y="289"/>
                    <a:pt x="65" y="297"/>
                    <a:pt x="81" y="297"/>
                  </a:cubicBezTo>
                  <a:cubicBezTo>
                    <a:pt x="96" y="297"/>
                    <a:pt x="106" y="289"/>
                    <a:pt x="107" y="273"/>
                  </a:cubicBezTo>
                  <a:cubicBezTo>
                    <a:pt x="109" y="258"/>
                    <a:pt x="108" y="243"/>
                    <a:pt x="109" y="228"/>
                  </a:cubicBezTo>
                  <a:cubicBezTo>
                    <a:pt x="109" y="224"/>
                    <a:pt x="109" y="220"/>
                    <a:pt x="109" y="216"/>
                  </a:cubicBezTo>
                  <a:lnTo>
                    <a:pt x="158" y="216"/>
                  </a:lnTo>
                  <a:cubicBezTo>
                    <a:pt x="157" y="247"/>
                    <a:pt x="163" y="278"/>
                    <a:pt x="149" y="308"/>
                  </a:cubicBezTo>
                  <a:cubicBezTo>
                    <a:pt x="142" y="323"/>
                    <a:pt x="130" y="335"/>
                    <a:pt x="114" y="339"/>
                  </a:cubicBezTo>
                  <a:cubicBezTo>
                    <a:pt x="100" y="343"/>
                    <a:pt x="84" y="346"/>
                    <a:pt x="70" y="345"/>
                  </a:cubicBezTo>
                  <a:cubicBezTo>
                    <a:pt x="24" y="341"/>
                    <a:pt x="1" y="313"/>
                    <a:pt x="0" y="265"/>
                  </a:cubicBezTo>
                  <a:cubicBezTo>
                    <a:pt x="0" y="204"/>
                    <a:pt x="0" y="142"/>
                    <a:pt x="0" y="80"/>
                  </a:cubicBezTo>
                  <a:cubicBezTo>
                    <a:pt x="0" y="71"/>
                    <a:pt x="2" y="62"/>
                    <a:pt x="4" y="54"/>
                  </a:cubicBezTo>
                  <a:cubicBezTo>
                    <a:pt x="12" y="21"/>
                    <a:pt x="36" y="1"/>
                    <a:pt x="70" y="0"/>
                  </a:cubicBezTo>
                  <a:cubicBezTo>
                    <a:pt x="79" y="0"/>
                    <a:pt x="89" y="0"/>
                    <a:pt x="98" y="1"/>
                  </a:cubicBezTo>
                  <a:cubicBezTo>
                    <a:pt x="130" y="6"/>
                    <a:pt x="149" y="25"/>
                    <a:pt x="155" y="56"/>
                  </a:cubicBezTo>
                  <a:cubicBezTo>
                    <a:pt x="159" y="76"/>
                    <a:pt x="158" y="96"/>
                    <a:pt x="160"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2" name="Freeform 18"/>
            <p:cNvSpPr>
              <a:spLocks/>
            </p:cNvSpPr>
            <p:nvPr/>
          </p:nvSpPr>
          <p:spPr bwMode="auto">
            <a:xfrm>
              <a:off x="3022" y="2056"/>
              <a:ext cx="86" cy="204"/>
            </a:xfrm>
            <a:custGeom>
              <a:avLst/>
              <a:gdLst>
                <a:gd name="T0" fmla="*/ 0 w 144"/>
                <a:gd name="T1" fmla="*/ 337 h 337"/>
                <a:gd name="T2" fmla="*/ 0 w 144"/>
                <a:gd name="T3" fmla="*/ 337 h 337"/>
                <a:gd name="T4" fmla="*/ 0 w 144"/>
                <a:gd name="T5" fmla="*/ 0 h 337"/>
                <a:gd name="T6" fmla="*/ 144 w 144"/>
                <a:gd name="T7" fmla="*/ 0 h 337"/>
                <a:gd name="T8" fmla="*/ 144 w 144"/>
                <a:gd name="T9" fmla="*/ 47 h 337"/>
                <a:gd name="T10" fmla="*/ 53 w 144"/>
                <a:gd name="T11" fmla="*/ 47 h 337"/>
                <a:gd name="T12" fmla="*/ 53 w 144"/>
                <a:gd name="T13" fmla="*/ 141 h 337"/>
                <a:gd name="T14" fmla="*/ 125 w 144"/>
                <a:gd name="T15" fmla="*/ 141 h 337"/>
                <a:gd name="T16" fmla="*/ 125 w 144"/>
                <a:gd name="T17" fmla="*/ 189 h 337"/>
                <a:gd name="T18" fmla="*/ 53 w 144"/>
                <a:gd name="T19" fmla="*/ 189 h 337"/>
                <a:gd name="T20" fmla="*/ 53 w 144"/>
                <a:gd name="T21" fmla="*/ 288 h 337"/>
                <a:gd name="T22" fmla="*/ 144 w 144"/>
                <a:gd name="T23" fmla="*/ 288 h 337"/>
                <a:gd name="T24" fmla="*/ 144 w 144"/>
                <a:gd name="T25" fmla="*/ 337 h 337"/>
                <a:gd name="T26" fmla="*/ 0 w 144"/>
                <a:gd name="T2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337"/>
                  </a:moveTo>
                  <a:lnTo>
                    <a:pt x="0" y="337"/>
                  </a:lnTo>
                  <a:lnTo>
                    <a:pt x="0" y="0"/>
                  </a:lnTo>
                  <a:lnTo>
                    <a:pt x="144" y="0"/>
                  </a:lnTo>
                  <a:lnTo>
                    <a:pt x="144" y="47"/>
                  </a:lnTo>
                  <a:lnTo>
                    <a:pt x="53" y="47"/>
                  </a:lnTo>
                  <a:lnTo>
                    <a:pt x="53" y="141"/>
                  </a:lnTo>
                  <a:lnTo>
                    <a:pt x="125" y="141"/>
                  </a:lnTo>
                  <a:lnTo>
                    <a:pt x="125" y="189"/>
                  </a:lnTo>
                  <a:lnTo>
                    <a:pt x="53" y="189"/>
                  </a:lnTo>
                  <a:lnTo>
                    <a:pt x="53" y="288"/>
                  </a:lnTo>
                  <a:lnTo>
                    <a:pt x="144" y="288"/>
                  </a:lnTo>
                  <a:lnTo>
                    <a:pt x="144" y="337"/>
                  </a:lnTo>
                  <a:lnTo>
                    <a:pt x="0" y="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3" name="Freeform 19"/>
            <p:cNvSpPr>
              <a:spLocks/>
            </p:cNvSpPr>
            <p:nvPr/>
          </p:nvSpPr>
          <p:spPr bwMode="auto">
            <a:xfrm>
              <a:off x="2572" y="2303"/>
              <a:ext cx="87" cy="204"/>
            </a:xfrm>
            <a:custGeom>
              <a:avLst/>
              <a:gdLst>
                <a:gd name="T0" fmla="*/ 0 w 144"/>
                <a:gd name="T1" fmla="*/ 0 h 337"/>
                <a:gd name="T2" fmla="*/ 0 w 144"/>
                <a:gd name="T3" fmla="*/ 0 h 337"/>
                <a:gd name="T4" fmla="*/ 0 w 144"/>
                <a:gd name="T5" fmla="*/ 337 h 337"/>
                <a:gd name="T6" fmla="*/ 144 w 144"/>
                <a:gd name="T7" fmla="*/ 337 h 337"/>
                <a:gd name="T8" fmla="*/ 144 w 144"/>
                <a:gd name="T9" fmla="*/ 289 h 337"/>
                <a:gd name="T10" fmla="*/ 53 w 144"/>
                <a:gd name="T11" fmla="*/ 289 h 337"/>
                <a:gd name="T12" fmla="*/ 53 w 144"/>
                <a:gd name="T13" fmla="*/ 190 h 337"/>
                <a:gd name="T14" fmla="*/ 124 w 144"/>
                <a:gd name="T15" fmla="*/ 190 h 337"/>
                <a:gd name="T16" fmla="*/ 124 w 144"/>
                <a:gd name="T17" fmla="*/ 142 h 337"/>
                <a:gd name="T18" fmla="*/ 53 w 144"/>
                <a:gd name="T19" fmla="*/ 142 h 337"/>
                <a:gd name="T20" fmla="*/ 53 w 144"/>
                <a:gd name="T21" fmla="*/ 47 h 337"/>
                <a:gd name="T22" fmla="*/ 144 w 144"/>
                <a:gd name="T23" fmla="*/ 47 h 337"/>
                <a:gd name="T24" fmla="*/ 144 w 144"/>
                <a:gd name="T25" fmla="*/ 0 h 337"/>
                <a:gd name="T26" fmla="*/ 0 w 144"/>
                <a:gd name="T2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7">
                  <a:moveTo>
                    <a:pt x="0" y="0"/>
                  </a:moveTo>
                  <a:lnTo>
                    <a:pt x="0" y="0"/>
                  </a:lnTo>
                  <a:lnTo>
                    <a:pt x="0" y="337"/>
                  </a:lnTo>
                  <a:lnTo>
                    <a:pt x="144" y="337"/>
                  </a:lnTo>
                  <a:lnTo>
                    <a:pt x="144" y="289"/>
                  </a:lnTo>
                  <a:lnTo>
                    <a:pt x="53" y="289"/>
                  </a:lnTo>
                  <a:lnTo>
                    <a:pt x="53" y="190"/>
                  </a:lnTo>
                  <a:lnTo>
                    <a:pt x="124" y="190"/>
                  </a:lnTo>
                  <a:lnTo>
                    <a:pt x="124" y="142"/>
                  </a:lnTo>
                  <a:lnTo>
                    <a:pt x="53" y="142"/>
                  </a:lnTo>
                  <a:lnTo>
                    <a:pt x="53" y="47"/>
                  </a:lnTo>
                  <a:lnTo>
                    <a:pt x="144" y="47"/>
                  </a:lnTo>
                  <a:lnTo>
                    <a:pt x="14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4" name="Freeform 20"/>
            <p:cNvSpPr>
              <a:spLocks/>
            </p:cNvSpPr>
            <p:nvPr/>
          </p:nvSpPr>
          <p:spPr bwMode="auto">
            <a:xfrm>
              <a:off x="2736" y="2056"/>
              <a:ext cx="99" cy="204"/>
            </a:xfrm>
            <a:custGeom>
              <a:avLst/>
              <a:gdLst>
                <a:gd name="T0" fmla="*/ 56 w 164"/>
                <a:gd name="T1" fmla="*/ 47 h 337"/>
                <a:gd name="T2" fmla="*/ 56 w 164"/>
                <a:gd name="T3" fmla="*/ 47 h 337"/>
                <a:gd name="T4" fmla="*/ 0 w 164"/>
                <a:gd name="T5" fmla="*/ 47 h 337"/>
                <a:gd name="T6" fmla="*/ 0 w 164"/>
                <a:gd name="T7" fmla="*/ 0 h 337"/>
                <a:gd name="T8" fmla="*/ 164 w 164"/>
                <a:gd name="T9" fmla="*/ 0 h 337"/>
                <a:gd name="T10" fmla="*/ 164 w 164"/>
                <a:gd name="T11" fmla="*/ 47 h 337"/>
                <a:gd name="T12" fmla="*/ 108 w 164"/>
                <a:gd name="T13" fmla="*/ 47 h 337"/>
                <a:gd name="T14" fmla="*/ 108 w 164"/>
                <a:gd name="T15" fmla="*/ 337 h 337"/>
                <a:gd name="T16" fmla="*/ 56 w 164"/>
                <a:gd name="T17" fmla="*/ 337 h 337"/>
                <a:gd name="T18" fmla="*/ 56 w 164"/>
                <a:gd name="T19" fmla="*/ 4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7">
                  <a:moveTo>
                    <a:pt x="56" y="47"/>
                  </a:moveTo>
                  <a:lnTo>
                    <a:pt x="56" y="47"/>
                  </a:lnTo>
                  <a:lnTo>
                    <a:pt x="0" y="47"/>
                  </a:lnTo>
                  <a:lnTo>
                    <a:pt x="0" y="0"/>
                  </a:lnTo>
                  <a:lnTo>
                    <a:pt x="164" y="0"/>
                  </a:lnTo>
                  <a:lnTo>
                    <a:pt x="164" y="47"/>
                  </a:lnTo>
                  <a:lnTo>
                    <a:pt x="108" y="47"/>
                  </a:lnTo>
                  <a:lnTo>
                    <a:pt x="108" y="337"/>
                  </a:lnTo>
                  <a:lnTo>
                    <a:pt x="56" y="337"/>
                  </a:lnTo>
                  <a:lnTo>
                    <a:pt x="56" y="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5" name="Freeform 21"/>
            <p:cNvSpPr>
              <a:spLocks/>
            </p:cNvSpPr>
            <p:nvPr/>
          </p:nvSpPr>
          <p:spPr bwMode="auto">
            <a:xfrm>
              <a:off x="2495" y="2303"/>
              <a:ext cx="60" cy="205"/>
            </a:xfrm>
            <a:custGeom>
              <a:avLst/>
              <a:gdLst>
                <a:gd name="T0" fmla="*/ 48 w 101"/>
                <a:gd name="T1" fmla="*/ 0 h 339"/>
                <a:gd name="T2" fmla="*/ 48 w 101"/>
                <a:gd name="T3" fmla="*/ 0 h 339"/>
                <a:gd name="T4" fmla="*/ 100 w 101"/>
                <a:gd name="T5" fmla="*/ 0 h 339"/>
                <a:gd name="T6" fmla="*/ 101 w 101"/>
                <a:gd name="T7" fmla="*/ 10 h 339"/>
                <a:gd name="T8" fmla="*/ 101 w 101"/>
                <a:gd name="T9" fmla="*/ 258 h 339"/>
                <a:gd name="T10" fmla="*/ 96 w 101"/>
                <a:gd name="T11" fmla="*/ 290 h 339"/>
                <a:gd name="T12" fmla="*/ 45 w 101"/>
                <a:gd name="T13" fmla="*/ 337 h 339"/>
                <a:gd name="T14" fmla="*/ 0 w 101"/>
                <a:gd name="T15" fmla="*/ 339 h 339"/>
                <a:gd name="T16" fmla="*/ 0 w 101"/>
                <a:gd name="T17" fmla="*/ 290 h 339"/>
                <a:gd name="T18" fmla="*/ 22 w 101"/>
                <a:gd name="T19" fmla="*/ 290 h 339"/>
                <a:gd name="T20" fmla="*/ 48 w 101"/>
                <a:gd name="T21" fmla="*/ 265 h 339"/>
                <a:gd name="T22" fmla="*/ 48 w 101"/>
                <a:gd name="T23" fmla="*/ 253 h 339"/>
                <a:gd name="T24" fmla="*/ 48 w 101"/>
                <a:gd name="T25" fmla="*/ 11 h 339"/>
                <a:gd name="T26" fmla="*/ 48 w 101"/>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339">
                  <a:moveTo>
                    <a:pt x="48" y="0"/>
                  </a:moveTo>
                  <a:lnTo>
                    <a:pt x="48" y="0"/>
                  </a:lnTo>
                  <a:lnTo>
                    <a:pt x="100" y="0"/>
                  </a:lnTo>
                  <a:cubicBezTo>
                    <a:pt x="100" y="3"/>
                    <a:pt x="101" y="7"/>
                    <a:pt x="101" y="10"/>
                  </a:cubicBezTo>
                  <a:cubicBezTo>
                    <a:pt x="101" y="92"/>
                    <a:pt x="101" y="175"/>
                    <a:pt x="101" y="258"/>
                  </a:cubicBezTo>
                  <a:cubicBezTo>
                    <a:pt x="101" y="269"/>
                    <a:pt x="99" y="280"/>
                    <a:pt x="96" y="290"/>
                  </a:cubicBezTo>
                  <a:cubicBezTo>
                    <a:pt x="89" y="317"/>
                    <a:pt x="72" y="333"/>
                    <a:pt x="45" y="337"/>
                  </a:cubicBezTo>
                  <a:cubicBezTo>
                    <a:pt x="30" y="339"/>
                    <a:pt x="16" y="338"/>
                    <a:pt x="0" y="339"/>
                  </a:cubicBezTo>
                  <a:lnTo>
                    <a:pt x="0" y="290"/>
                  </a:lnTo>
                  <a:cubicBezTo>
                    <a:pt x="8" y="290"/>
                    <a:pt x="15" y="290"/>
                    <a:pt x="22" y="290"/>
                  </a:cubicBezTo>
                  <a:cubicBezTo>
                    <a:pt x="37" y="289"/>
                    <a:pt x="46" y="280"/>
                    <a:pt x="48" y="265"/>
                  </a:cubicBezTo>
                  <a:cubicBezTo>
                    <a:pt x="48" y="261"/>
                    <a:pt x="48" y="257"/>
                    <a:pt x="48" y="253"/>
                  </a:cubicBezTo>
                  <a:cubicBezTo>
                    <a:pt x="48" y="172"/>
                    <a:pt x="48" y="92"/>
                    <a:pt x="48" y="11"/>
                  </a:cubicBez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sp>
          <p:nvSpPr>
            <p:cNvPr id="66" name="Freeform 22"/>
            <p:cNvSpPr>
              <a:spLocks/>
            </p:cNvSpPr>
            <p:nvPr/>
          </p:nvSpPr>
          <p:spPr bwMode="auto">
            <a:xfrm>
              <a:off x="2849" y="2055"/>
              <a:ext cx="32" cy="205"/>
            </a:xfrm>
            <a:custGeom>
              <a:avLst/>
              <a:gdLst>
                <a:gd name="T0" fmla="*/ 0 w 52"/>
                <a:gd name="T1" fmla="*/ 0 h 338"/>
                <a:gd name="T2" fmla="*/ 0 w 52"/>
                <a:gd name="T3" fmla="*/ 0 h 338"/>
                <a:gd name="T4" fmla="*/ 52 w 52"/>
                <a:gd name="T5" fmla="*/ 0 h 338"/>
                <a:gd name="T6" fmla="*/ 52 w 52"/>
                <a:gd name="T7" fmla="*/ 338 h 338"/>
                <a:gd name="T8" fmla="*/ 0 w 52"/>
                <a:gd name="T9" fmla="*/ 338 h 338"/>
                <a:gd name="T10" fmla="*/ 0 w 52"/>
                <a:gd name="T11" fmla="*/ 0 h 338"/>
              </a:gdLst>
              <a:ahLst/>
              <a:cxnLst>
                <a:cxn ang="0">
                  <a:pos x="T0" y="T1"/>
                </a:cxn>
                <a:cxn ang="0">
                  <a:pos x="T2" y="T3"/>
                </a:cxn>
                <a:cxn ang="0">
                  <a:pos x="T4" y="T5"/>
                </a:cxn>
                <a:cxn ang="0">
                  <a:pos x="T6" y="T7"/>
                </a:cxn>
                <a:cxn ang="0">
                  <a:pos x="T8" y="T9"/>
                </a:cxn>
                <a:cxn ang="0">
                  <a:pos x="T10" y="T11"/>
                </a:cxn>
              </a:cxnLst>
              <a:rect l="0" t="0" r="r" b="b"/>
              <a:pathLst>
                <a:path w="52" h="338">
                  <a:moveTo>
                    <a:pt x="0" y="0"/>
                  </a:moveTo>
                  <a:lnTo>
                    <a:pt x="0" y="0"/>
                  </a:lnTo>
                  <a:lnTo>
                    <a:pt x="52" y="0"/>
                  </a:lnTo>
                  <a:lnTo>
                    <a:pt x="52" y="338"/>
                  </a:lnTo>
                  <a:lnTo>
                    <a:pt x="0" y="3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74767F"/>
                </a:solidFill>
              </a:endParaRPr>
            </a:p>
          </p:txBody>
        </p:sp>
      </p:gr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358086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Navy">
    <p:spTree>
      <p:nvGrpSpPr>
        <p:cNvPr id="1" name=""/>
        <p:cNvGrpSpPr/>
        <p:nvPr/>
      </p:nvGrpSpPr>
      <p:grpSpPr>
        <a:xfrm>
          <a:off x="0" y="0"/>
          <a:ext cx="0" cy="0"/>
          <a:chOff x="0" y="0"/>
          <a:chExt cx="0" cy="0"/>
        </a:xfrm>
      </p:grpSpPr>
      <p:sp>
        <p:nvSpPr>
          <p:cNvPr id="8" name="Pentagon 7"/>
          <p:cNvSpPr/>
          <p:nvPr userDrawn="1"/>
        </p:nvSpPr>
        <p:spPr>
          <a:xfrm>
            <a:off x="0" y="1950790"/>
            <a:ext cx="7924800" cy="1234440"/>
          </a:xfrm>
          <a:prstGeom prst="homePlate">
            <a:avLst>
              <a:gd name="adj" fmla="val 649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hasCustomPrompt="1"/>
          </p:nvPr>
        </p:nvSpPr>
        <p:spPr>
          <a:xfrm>
            <a:off x="642793" y="2240108"/>
            <a:ext cx="6672407" cy="844261"/>
          </a:xfrm>
        </p:spPr>
        <p:txBody>
          <a:bodyPr anchor="ctr">
            <a:noAutofit/>
          </a:bodyPr>
          <a:lstStyle>
            <a:lvl1pPr algn="l">
              <a:lnSpc>
                <a:spcPts val="3800"/>
              </a:lnSpc>
              <a:defRPr sz="4600" b="1" cap="all">
                <a:solidFill>
                  <a:schemeClr val="bg1"/>
                </a:solidFill>
                <a:latin typeface="+mj-lt"/>
              </a:defRPr>
            </a:lvl1pPr>
          </a:lstStyle>
          <a:p>
            <a:r>
              <a:rPr lang="en-US" dirty="0"/>
              <a:t>Click to edit Section</a:t>
            </a:r>
          </a:p>
        </p:txBody>
      </p:sp>
      <p:sp>
        <p:nvSpPr>
          <p:cNvPr id="3" name="Slide Number Placeholder 2"/>
          <p:cNvSpPr>
            <a:spLocks noGrp="1"/>
          </p:cNvSpPr>
          <p:nvPr>
            <p:ph type="sldNum" sz="quarter" idx="10"/>
          </p:nvPr>
        </p:nvSpPr>
        <p:spPr/>
        <p:txBody>
          <a:body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41179152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988" y="301242"/>
            <a:ext cx="8572500" cy="586201"/>
          </a:xfrm>
          <a:prstGeom prst="rect">
            <a:avLst/>
          </a:prstGeom>
        </p:spPr>
        <p:txBody>
          <a:bodyPr vert="horz" lIns="0" tIns="0" rIns="91440" bIns="0" rtlCol="0" anchor="t">
            <a:normAutofit/>
          </a:bodyPr>
          <a:lstStyle/>
          <a:p>
            <a:r>
              <a:rPr lang="en-US" dirty="0"/>
              <a:t>Click to edit master title style</a:t>
            </a:r>
          </a:p>
        </p:txBody>
      </p:sp>
      <p:sp>
        <p:nvSpPr>
          <p:cNvPr id="3" name="Text Placeholder 2"/>
          <p:cNvSpPr>
            <a:spLocks noGrp="1"/>
          </p:cNvSpPr>
          <p:nvPr>
            <p:ph type="body" idx="1"/>
          </p:nvPr>
        </p:nvSpPr>
        <p:spPr>
          <a:xfrm>
            <a:off x="280988" y="1097280"/>
            <a:ext cx="8572500" cy="3586158"/>
          </a:xfrm>
          <a:prstGeom prst="rect">
            <a:avLst/>
          </a:prstGeom>
        </p:spPr>
        <p:txBody>
          <a:bodyPr vert="horz" lIns="0" tIns="4680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668211" y="4725171"/>
            <a:ext cx="2133600" cy="273844"/>
          </a:xfrm>
          <a:prstGeom prst="rect">
            <a:avLst/>
          </a:prstGeom>
        </p:spPr>
        <p:txBody>
          <a:bodyPr vert="horz" lIns="91440" tIns="45720" rIns="91440" bIns="45720" rtlCol="0" anchor="ctr"/>
          <a:lstStyle>
            <a:lvl1pPr algn="r">
              <a:defRPr sz="800">
                <a:solidFill>
                  <a:schemeClr val="accent3"/>
                </a:solidFill>
              </a:defRPr>
            </a:lvl1pPr>
          </a:lstStyle>
          <a:p>
            <a:fld id="{46903638-178D-3E4C-8874-E0FA73D16517}" type="slidenum">
              <a:rPr lang="en-US" smtClean="0"/>
              <a:pPr/>
              <a:t>‹#›</a:t>
            </a:fld>
            <a:endParaRPr lang="en-US" dirty="0"/>
          </a:p>
        </p:txBody>
      </p:sp>
    </p:spTree>
    <p:extLst>
      <p:ext uri="{BB962C8B-B14F-4D97-AF65-F5344CB8AC3E}">
        <p14:creationId xmlns:p14="http://schemas.microsoft.com/office/powerpoint/2010/main" val="1634788343"/>
      </p:ext>
    </p:extLst>
  </p:cSld>
  <p:clrMap bg1="lt1" tx1="dk1" bg2="lt2" tx2="dk2" accent1="accent1" accent2="accent2" accent3="accent3" accent4="accent4" accent5="accent5" accent6="accent6" hlink="hlink" folHlink="folHlink"/>
  <p:sldLayoutIdLst>
    <p:sldLayoutId id="2147483824" r:id="rId1"/>
    <p:sldLayoutId id="2147483676" r:id="rId2"/>
    <p:sldLayoutId id="2147484049" r:id="rId3"/>
    <p:sldLayoutId id="2147483674" r:id="rId4"/>
    <p:sldLayoutId id="2147483675" r:id="rId5"/>
    <p:sldLayoutId id="2147484046" r:id="rId6"/>
    <p:sldLayoutId id="2147484048" r:id="rId7"/>
    <p:sldLayoutId id="2147484047" r:id="rId8"/>
    <p:sldLayoutId id="2147483828" r:id="rId9"/>
    <p:sldLayoutId id="2147484054" r:id="rId10"/>
    <p:sldLayoutId id="2147484051" r:id="rId11"/>
    <p:sldLayoutId id="2147484050" r:id="rId12"/>
    <p:sldLayoutId id="2147484053" r:id="rId13"/>
    <p:sldLayoutId id="2147484052" r:id="rId14"/>
    <p:sldLayoutId id="2147483825" r:id="rId15"/>
  </p:sldLayoutIdLst>
  <p:hf hdr="0" ftr="0" dt="0"/>
  <p:txStyles>
    <p:titleStyle>
      <a:lvl1pPr algn="l" defTabSz="457200" rtl="0" eaLnBrk="1" latinLnBrk="0" hangingPunct="1">
        <a:lnSpc>
          <a:spcPct val="90000"/>
        </a:lnSpc>
        <a:spcBef>
          <a:spcPct val="0"/>
        </a:spcBef>
        <a:buNone/>
        <a:defRPr sz="3800" kern="1200" spc="-100">
          <a:solidFill>
            <a:schemeClr val="tx1"/>
          </a:solidFill>
          <a:latin typeface="+mn-lt"/>
          <a:ea typeface="+mj-ea"/>
          <a:cs typeface="+mj-cs"/>
        </a:defRPr>
      </a:lvl1pPr>
    </p:titleStyle>
    <p:bodyStyle>
      <a:lvl1pPr marL="0" indent="0" algn="l" defTabSz="457200" rtl="0" eaLnBrk="1" latinLnBrk="0" hangingPunct="1">
        <a:spcBef>
          <a:spcPct val="20000"/>
        </a:spcBef>
        <a:buFont typeface="Wingdings" panose="05000000000000000000" pitchFamily="2" charset="2"/>
        <a:buNone/>
        <a:defRPr sz="1800" b="0" i="0" kern="1200">
          <a:solidFill>
            <a:schemeClr val="tx1"/>
          </a:solidFill>
          <a:latin typeface="+mj-lt"/>
          <a:ea typeface="+mn-ea"/>
          <a:cs typeface="Arial"/>
        </a:defRPr>
      </a:lvl1pPr>
      <a:lvl2pPr marL="346075" indent="-173038" algn="l" defTabSz="457200" rtl="0" eaLnBrk="1" latinLnBrk="0" hangingPunct="1">
        <a:spcBef>
          <a:spcPct val="20000"/>
        </a:spcBef>
        <a:buFont typeface="Wingdings" panose="05000000000000000000" pitchFamily="2" charset="2"/>
        <a:buChar char="§"/>
        <a:defRPr sz="1600" b="0" i="0" kern="1200">
          <a:solidFill>
            <a:schemeClr val="tx1"/>
          </a:solidFill>
          <a:latin typeface="+mn-lt"/>
          <a:ea typeface="+mn-ea"/>
          <a:cs typeface="Arial"/>
        </a:defRPr>
      </a:lvl2pPr>
      <a:lvl3pPr marL="457200" indent="-173038" algn="l" defTabSz="457200" rtl="0" eaLnBrk="1" latinLnBrk="0" hangingPunct="1">
        <a:spcBef>
          <a:spcPct val="20000"/>
        </a:spcBef>
        <a:buFont typeface="Wingdings" panose="05000000000000000000" pitchFamily="2" charset="2"/>
        <a:buChar char="§"/>
        <a:defRPr sz="1600" b="0" i="0" kern="1200">
          <a:solidFill>
            <a:schemeClr val="tx1"/>
          </a:solidFill>
          <a:latin typeface="+mn-lt"/>
          <a:ea typeface="+mn-ea"/>
          <a:cs typeface="Arial"/>
        </a:defRPr>
      </a:lvl3pPr>
      <a:lvl4pPr marL="630238" indent="-168275" algn="l" defTabSz="457200" rtl="0" eaLnBrk="1" latinLnBrk="0" hangingPunct="1">
        <a:spcBef>
          <a:spcPct val="20000"/>
        </a:spcBef>
        <a:buFont typeface="Wingdings" panose="05000000000000000000" pitchFamily="2" charset="2"/>
        <a:buChar char="§"/>
        <a:defRPr sz="1400" b="0" i="0" kern="1200">
          <a:solidFill>
            <a:schemeClr val="tx1"/>
          </a:solidFill>
          <a:latin typeface="+mn-lt"/>
          <a:ea typeface="+mn-ea"/>
          <a:cs typeface="Arial"/>
        </a:defRPr>
      </a:lvl4pPr>
      <a:lvl5pPr marL="803275" indent="-173038" algn="l" defTabSz="457200" rtl="0" eaLnBrk="1" latinLnBrk="0" hangingPunct="1">
        <a:spcBef>
          <a:spcPct val="20000"/>
        </a:spcBef>
        <a:buFont typeface="Wingdings" panose="05000000000000000000" pitchFamily="2" charset="2"/>
        <a:buChar char="§"/>
        <a:defRPr sz="14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hyperlink" Target="http://www.unfoundation.org/" TargetMode="Externa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8.png"/><Relationship Id="rId19" Type="http://schemas.openxmlformats.org/officeDocument/2006/relationships/image" Target="../media/image15.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hyperlink" Target="http://path.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delemare@bond.org.uk"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3"/>
          </p:nvPr>
        </p:nvSpPr>
        <p:spPr>
          <a:xfrm>
            <a:off x="3166320" y="1707654"/>
            <a:ext cx="5720680" cy="1584176"/>
          </a:xfrm>
        </p:spPr>
        <p:txBody>
          <a:bodyPr/>
          <a:lstStyle/>
          <a:p>
            <a:r>
              <a:rPr lang="en-US" sz="4000" dirty="0"/>
              <a:t>Building Support for Global Development in the UK</a:t>
            </a:r>
          </a:p>
        </p:txBody>
      </p:sp>
      <p:sp>
        <p:nvSpPr>
          <p:cNvPr id="9" name="Text Placeholder 6"/>
          <p:cNvSpPr txBox="1">
            <a:spLocks/>
          </p:cNvSpPr>
          <p:nvPr/>
        </p:nvSpPr>
        <p:spPr>
          <a:xfrm>
            <a:off x="3147742" y="3986439"/>
            <a:ext cx="2362200" cy="195514"/>
          </a:xfrm>
          <a:prstGeom prst="rect">
            <a:avLst/>
          </a:prstGeom>
        </p:spPr>
        <p:txBody>
          <a:bodyPr vert="horz" lIns="0" tIns="0" rIns="0" bIns="0" rtlCol="0">
            <a:noAutofit/>
          </a:bodyPr>
          <a:lstStyle>
            <a:lvl1pPr marL="0" indent="0" algn="l" defTabSz="914400" rtl="0" eaLnBrk="1" latinLnBrk="0" hangingPunct="1">
              <a:spcBef>
                <a:spcPts val="600"/>
              </a:spcBef>
              <a:buClr>
                <a:schemeClr val="tx1"/>
              </a:buClr>
              <a:buFont typeface="Franklin Gothic Book" panose="020B0503020102020204" pitchFamily="34" charset="0"/>
              <a:buNone/>
              <a:defRPr sz="1100" kern="1200" cap="all" baseline="0">
                <a:solidFill>
                  <a:schemeClr val="bg1"/>
                </a:solidFill>
                <a:latin typeface="+mj-lt"/>
                <a:ea typeface="+mn-ea"/>
                <a:cs typeface="+mn-cs"/>
              </a:defRPr>
            </a:lvl1pPr>
            <a:lvl2pPr marL="457200" indent="0" algn="l" defTabSz="914400" rtl="0" eaLnBrk="1" latinLnBrk="0" hangingPunct="1">
              <a:spcBef>
                <a:spcPts val="600"/>
              </a:spcBef>
              <a:buClr>
                <a:schemeClr val="tx1"/>
              </a:buClr>
              <a:buFont typeface="Franklin Gothic Book" panose="020B0503020102020204" pitchFamily="34" charset="0"/>
              <a:buNone/>
              <a:defRPr sz="1000" kern="1200">
                <a:solidFill>
                  <a:schemeClr val="tx1"/>
                </a:solidFill>
                <a:latin typeface="+mn-lt"/>
                <a:ea typeface="+mn-ea"/>
                <a:cs typeface="+mn-cs"/>
              </a:defRPr>
            </a:lvl2pPr>
            <a:lvl3pPr marL="914400" indent="0" algn="l" defTabSz="914400" rtl="0" eaLnBrk="1" latinLnBrk="0" hangingPunct="1">
              <a:spcBef>
                <a:spcPts val="600"/>
              </a:spcBef>
              <a:buClr>
                <a:schemeClr val="tx1"/>
              </a:buClr>
              <a:buFont typeface="Franklin Gothic Book" panose="020B05030201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Clr>
                <a:schemeClr val="tx1"/>
              </a:buClr>
              <a:buFont typeface="Franklin Gothic Book" panose="020B05030201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Clr>
                <a:schemeClr val="tx1"/>
              </a:buClr>
              <a:buFont typeface="Franklin Gothic Book" panose="020B05030201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74767F"/>
              </a:buClr>
            </a:pPr>
            <a:endParaRPr lang="en-US" dirty="0">
              <a:solidFill>
                <a:prstClr val="white"/>
              </a:solidFill>
            </a:endParaRPr>
          </a:p>
        </p:txBody>
      </p:sp>
    </p:spTree>
    <p:extLst>
      <p:ext uri="{BB962C8B-B14F-4D97-AF65-F5344CB8AC3E}">
        <p14:creationId xmlns:p14="http://schemas.microsoft.com/office/powerpoint/2010/main" val="325164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narrative Approach</a:t>
            </a:r>
          </a:p>
        </p:txBody>
      </p:sp>
    </p:spTree>
    <p:extLst>
      <p:ext uri="{BB962C8B-B14F-4D97-AF65-F5344CB8AC3E}">
        <p14:creationId xmlns:p14="http://schemas.microsoft.com/office/powerpoint/2010/main" val="2864191180"/>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Final Four Frames</a:t>
            </a:r>
          </a:p>
        </p:txBody>
      </p:sp>
      <p:sp>
        <p:nvSpPr>
          <p:cNvPr id="3" name="Slide Number Placeholder 2"/>
          <p:cNvSpPr>
            <a:spLocks noGrp="1"/>
          </p:cNvSpPr>
          <p:nvPr>
            <p:ph type="sldNum" sz="quarter" idx="4294967295"/>
          </p:nvPr>
        </p:nvSpPr>
        <p:spPr>
          <a:xfrm>
            <a:off x="6668211" y="4725171"/>
            <a:ext cx="2133600" cy="273844"/>
          </a:xfrm>
          <a:prstGeom prst="rect">
            <a:avLst/>
          </a:prstGeom>
        </p:spPr>
        <p:txBody>
          <a:bodyPr/>
          <a:lstStyle/>
          <a:p>
            <a:pPr algn="r"/>
            <a:fld id="{46903638-178D-3E4C-8874-E0FA73D16517}" type="slidenum">
              <a:rPr lang="en-US" sz="800" smtClean="0">
                <a:solidFill>
                  <a:srgbClr val="033359"/>
                </a:solidFill>
              </a:rPr>
              <a:pPr algn="r"/>
              <a:t>11</a:t>
            </a:fld>
            <a:endParaRPr lang="en-US" sz="800" dirty="0">
              <a:solidFill>
                <a:srgbClr val="033359"/>
              </a:solidFill>
            </a:endParaRPr>
          </a:p>
        </p:txBody>
      </p:sp>
      <p:sp>
        <p:nvSpPr>
          <p:cNvPr id="5" name="Rectangle 4"/>
          <p:cNvSpPr/>
          <p:nvPr/>
        </p:nvSpPr>
        <p:spPr>
          <a:xfrm>
            <a:off x="516389" y="1419622"/>
            <a:ext cx="3757707" cy="11260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Franklin Gothic Book" panose="020B0503020102020204" pitchFamily="34" charset="0"/>
              </a:rPr>
              <a:t>Autonomy</a:t>
            </a:r>
          </a:p>
          <a:p>
            <a:pPr algn="ctr"/>
            <a:r>
              <a:rPr lang="en-US" sz="1400" dirty="0">
                <a:solidFill>
                  <a:schemeClr val="bg1"/>
                </a:solidFill>
                <a:effectLst/>
                <a:latin typeface="Franklin Gothic Book" panose="020B0503020102020204" pitchFamily="34" charset="0"/>
              </a:rPr>
              <a:t>Self-sufficiency, enduring change, and pride</a:t>
            </a:r>
          </a:p>
        </p:txBody>
      </p:sp>
      <p:sp>
        <p:nvSpPr>
          <p:cNvPr id="6" name="Rectangle 5"/>
          <p:cNvSpPr/>
          <p:nvPr/>
        </p:nvSpPr>
        <p:spPr>
          <a:xfrm>
            <a:off x="4548093" y="1419778"/>
            <a:ext cx="3757707" cy="11260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Franklin Gothic Book" panose="020B0503020102020204" pitchFamily="34" charset="0"/>
              </a:rPr>
              <a:t>Partnership</a:t>
            </a:r>
          </a:p>
          <a:p>
            <a:pPr algn="ctr"/>
            <a:r>
              <a:rPr lang="en-US" sz="1400" dirty="0">
                <a:solidFill>
                  <a:schemeClr val="bg1"/>
                </a:solidFill>
                <a:latin typeface="Franklin Gothic Book" panose="020B0503020102020204" pitchFamily="34" charset="0"/>
              </a:rPr>
              <a:t>Joint-effort, mutual self-interest and equality</a:t>
            </a:r>
          </a:p>
        </p:txBody>
      </p:sp>
      <p:sp>
        <p:nvSpPr>
          <p:cNvPr id="7" name="Rectangle 6"/>
          <p:cNvSpPr/>
          <p:nvPr/>
        </p:nvSpPr>
        <p:spPr>
          <a:xfrm>
            <a:off x="516389" y="2936043"/>
            <a:ext cx="3757707" cy="11260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Franklin Gothic Book" panose="020B0503020102020204" pitchFamily="34" charset="0"/>
              </a:rPr>
              <a:t>Progress</a:t>
            </a:r>
          </a:p>
          <a:p>
            <a:pPr algn="ctr"/>
            <a:r>
              <a:rPr lang="en-US" sz="1400" dirty="0">
                <a:solidFill>
                  <a:schemeClr val="bg1"/>
                </a:solidFill>
                <a:latin typeface="Franklin Gothic Book" panose="020B0503020102020204" pitchFamily="34" charset="0"/>
              </a:rPr>
              <a:t>Improvement in circumstances, success stories and persistence</a:t>
            </a:r>
          </a:p>
        </p:txBody>
      </p:sp>
      <p:sp>
        <p:nvSpPr>
          <p:cNvPr id="8" name="Rectangle 7"/>
          <p:cNvSpPr/>
          <p:nvPr/>
        </p:nvSpPr>
        <p:spPr>
          <a:xfrm>
            <a:off x="4572000" y="2940383"/>
            <a:ext cx="3757707" cy="11260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Franklin Gothic Book" panose="020B0503020102020204" pitchFamily="34" charset="0"/>
              </a:rPr>
              <a:t>Morality</a:t>
            </a:r>
          </a:p>
          <a:p>
            <a:pPr algn="ctr"/>
            <a:r>
              <a:rPr lang="en-US" sz="1400" dirty="0">
                <a:solidFill>
                  <a:schemeClr val="bg1"/>
                </a:solidFill>
                <a:latin typeface="Franklin Gothic Book" panose="020B0503020102020204" pitchFamily="34" charset="0"/>
              </a:rPr>
              <a:t>Urgency of the need, ethical and injustice</a:t>
            </a:r>
          </a:p>
        </p:txBody>
      </p:sp>
    </p:spTree>
    <p:extLst>
      <p:ext uri="{BB962C8B-B14F-4D97-AF65-F5344CB8AC3E}">
        <p14:creationId xmlns:p14="http://schemas.microsoft.com/office/powerpoint/2010/main" val="283666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Messages</a:t>
            </a:r>
          </a:p>
        </p:txBody>
      </p:sp>
      <p:sp>
        <p:nvSpPr>
          <p:cNvPr id="3" name="Slide Number Placeholder 2"/>
          <p:cNvSpPr>
            <a:spLocks noGrp="1"/>
          </p:cNvSpPr>
          <p:nvPr>
            <p:ph type="sldNum" sz="quarter" idx="4294967295"/>
          </p:nvPr>
        </p:nvSpPr>
        <p:spPr>
          <a:xfrm>
            <a:off x="6668211" y="4725171"/>
            <a:ext cx="2133600" cy="273844"/>
          </a:xfrm>
          <a:prstGeom prst="rect">
            <a:avLst/>
          </a:prstGeom>
        </p:spPr>
        <p:txBody>
          <a:bodyPr/>
          <a:lstStyle/>
          <a:p>
            <a:pPr algn="r"/>
            <a:fld id="{46903638-178D-3E4C-8874-E0FA73D16517}" type="slidenum">
              <a:rPr lang="en-US" sz="800" smtClean="0">
                <a:solidFill>
                  <a:srgbClr val="033359"/>
                </a:solidFill>
              </a:rPr>
              <a:pPr algn="r"/>
              <a:t>12</a:t>
            </a:fld>
            <a:endParaRPr lang="en-US" sz="800" dirty="0">
              <a:solidFill>
                <a:srgbClr val="033359"/>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4" y="1031927"/>
            <a:ext cx="6143954" cy="395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89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Narrative Approach</a:t>
            </a:r>
          </a:p>
        </p:txBody>
      </p:sp>
      <p:sp>
        <p:nvSpPr>
          <p:cNvPr id="3" name="Slide Number Placeholder 2"/>
          <p:cNvSpPr>
            <a:spLocks noGrp="1"/>
          </p:cNvSpPr>
          <p:nvPr>
            <p:ph type="sldNum" sz="quarter" idx="4294967295"/>
          </p:nvPr>
        </p:nvSpPr>
        <p:spPr>
          <a:xfrm>
            <a:off x="6668211" y="4725171"/>
            <a:ext cx="2133600" cy="273844"/>
          </a:xfrm>
          <a:prstGeom prst="rect">
            <a:avLst/>
          </a:prstGeom>
        </p:spPr>
        <p:txBody>
          <a:bodyPr/>
          <a:lstStyle/>
          <a:p>
            <a:pPr algn="r"/>
            <a:fld id="{46903638-178D-3E4C-8874-E0FA73D16517}" type="slidenum">
              <a:rPr lang="en-US" sz="800" smtClean="0">
                <a:solidFill>
                  <a:srgbClr val="033359"/>
                </a:solidFill>
              </a:rPr>
              <a:pPr algn="r"/>
              <a:t>13</a:t>
            </a:fld>
            <a:endParaRPr lang="en-US" sz="800" dirty="0">
              <a:solidFill>
                <a:srgbClr val="033359"/>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0" y="957766"/>
            <a:ext cx="6624737" cy="378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87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Narrative Tagline</a:t>
            </a:r>
          </a:p>
        </p:txBody>
      </p:sp>
      <p:sp>
        <p:nvSpPr>
          <p:cNvPr id="3" name="Content Placeholder 2"/>
          <p:cNvSpPr>
            <a:spLocks noGrp="1"/>
          </p:cNvSpPr>
          <p:nvPr>
            <p:ph idx="1"/>
          </p:nvPr>
        </p:nvSpPr>
        <p:spPr>
          <a:xfrm>
            <a:off x="280988" y="1097280"/>
            <a:ext cx="7387356" cy="3586158"/>
          </a:xfrm>
        </p:spPr>
        <p:txBody>
          <a:bodyPr>
            <a:normAutofit/>
          </a:bodyPr>
          <a:lstStyle/>
          <a:p>
            <a:r>
              <a:rPr lang="en-GB" sz="6000" dirty="0"/>
              <a:t>“</a:t>
            </a:r>
            <a:r>
              <a:rPr lang="en-GB" sz="2800" i="1" dirty="0"/>
              <a:t>Offering a hand up so everyone can stand on their own two feet</a:t>
            </a:r>
            <a:r>
              <a:rPr lang="en-GB" sz="6000" dirty="0"/>
              <a:t>”</a:t>
            </a:r>
            <a:endParaRPr lang="en-GB" sz="2000" dirty="0"/>
          </a:p>
          <a:p>
            <a:endParaRPr lang="en-GB" sz="2000" dirty="0"/>
          </a:p>
          <a:p>
            <a:endParaRPr lang="en-GB" sz="2000" dirty="0"/>
          </a:p>
          <a:p>
            <a:r>
              <a:rPr lang="en-GB" sz="2000" dirty="0"/>
              <a:t>Theme: development helps people achieve independence</a:t>
            </a:r>
          </a:p>
        </p:txBody>
      </p:sp>
      <p:sp>
        <p:nvSpPr>
          <p:cNvPr id="4" name="Slide Number Placeholder 3"/>
          <p:cNvSpPr>
            <a:spLocks noGrp="1"/>
          </p:cNvSpPr>
          <p:nvPr>
            <p:ph type="sldNum" sz="quarter" idx="10"/>
          </p:nvPr>
        </p:nvSpPr>
        <p:spPr/>
        <p:txBody>
          <a:bodyPr/>
          <a:lstStyle/>
          <a:p>
            <a:fld id="{46903638-178D-3E4C-8874-E0FA73D16517}" type="slidenum">
              <a:rPr lang="en-US" smtClean="0"/>
              <a:pPr/>
              <a:t>14</a:t>
            </a:fld>
            <a:endParaRPr lang="en-US" dirty="0"/>
          </a:p>
        </p:txBody>
      </p:sp>
    </p:spTree>
    <p:extLst>
      <p:ext uri="{BB962C8B-B14F-4D97-AF65-F5344CB8AC3E}">
        <p14:creationId xmlns:p14="http://schemas.microsoft.com/office/powerpoint/2010/main" val="6104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 practice</a:t>
            </a:r>
          </a:p>
        </p:txBody>
      </p:sp>
    </p:spTree>
    <p:extLst>
      <p:ext uri="{BB962C8B-B14F-4D97-AF65-F5344CB8AC3E}">
        <p14:creationId xmlns:p14="http://schemas.microsoft.com/office/powerpoint/2010/main" val="2236937414"/>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Tips: General</a:t>
            </a:r>
          </a:p>
        </p:txBody>
      </p:sp>
      <p:sp>
        <p:nvSpPr>
          <p:cNvPr id="3" name="Slide Number Placeholder 2"/>
          <p:cNvSpPr>
            <a:spLocks noGrp="1"/>
          </p:cNvSpPr>
          <p:nvPr>
            <p:ph type="sldNum" sz="quarter" idx="4294967295"/>
          </p:nvPr>
        </p:nvSpPr>
        <p:spPr>
          <a:xfrm>
            <a:off x="6668211" y="4725171"/>
            <a:ext cx="2133600" cy="273844"/>
          </a:xfrm>
          <a:prstGeom prst="rect">
            <a:avLst/>
          </a:prstGeom>
        </p:spPr>
        <p:txBody>
          <a:bodyPr/>
          <a:lstStyle/>
          <a:p>
            <a:pPr algn="r"/>
            <a:fld id="{46903638-178D-3E4C-8874-E0FA73D16517}" type="slidenum">
              <a:rPr lang="en-US" sz="800" smtClean="0">
                <a:solidFill>
                  <a:srgbClr val="033359"/>
                </a:solidFill>
              </a:rPr>
              <a:pPr algn="r"/>
              <a:t>16</a:t>
            </a:fld>
            <a:endParaRPr lang="en-US" sz="800" dirty="0">
              <a:solidFill>
                <a:srgbClr val="033359"/>
              </a:solidFill>
            </a:endParaRPr>
          </a:p>
        </p:txBody>
      </p:sp>
      <p:pic>
        <p:nvPicPr>
          <p:cNvPr id="5" name="Picture 4"/>
          <p:cNvPicPr>
            <a:picLocks noChangeAspect="1"/>
          </p:cNvPicPr>
          <p:nvPr/>
        </p:nvPicPr>
        <p:blipFill>
          <a:blip r:embed="rId3"/>
          <a:stretch>
            <a:fillRect/>
          </a:stretch>
        </p:blipFill>
        <p:spPr>
          <a:xfrm>
            <a:off x="179512" y="922082"/>
            <a:ext cx="8358715" cy="3940011"/>
          </a:xfrm>
          <a:prstGeom prst="rect">
            <a:avLst/>
          </a:prstGeom>
        </p:spPr>
      </p:pic>
    </p:spTree>
    <p:extLst>
      <p:ext uri="{BB962C8B-B14F-4D97-AF65-F5344CB8AC3E}">
        <p14:creationId xmlns:p14="http://schemas.microsoft.com/office/powerpoint/2010/main" val="224592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3"/>
          <a:stretch>
            <a:fillRect/>
          </a:stretch>
        </p:blipFill>
        <p:spPr>
          <a:xfrm>
            <a:off x="179512" y="1013898"/>
            <a:ext cx="8471392" cy="3586162"/>
          </a:xfrm>
          <a:prstGeom prst="rect">
            <a:avLst/>
          </a:prstGeom>
        </p:spPr>
      </p:pic>
      <p:sp>
        <p:nvSpPr>
          <p:cNvPr id="4" name="Slide Number Placeholder 3"/>
          <p:cNvSpPr>
            <a:spLocks noGrp="1"/>
          </p:cNvSpPr>
          <p:nvPr>
            <p:ph type="sldNum" sz="quarter" idx="10"/>
          </p:nvPr>
        </p:nvSpPr>
        <p:spPr/>
        <p:txBody>
          <a:bodyPr/>
          <a:lstStyle/>
          <a:p>
            <a:fld id="{46903638-178D-3E4C-8874-E0FA73D16517}" type="slidenum">
              <a:rPr lang="en-US" smtClean="0"/>
              <a:pPr/>
              <a:t>17</a:t>
            </a:fld>
            <a:endParaRPr lang="en-US" dirty="0"/>
          </a:p>
        </p:txBody>
      </p:sp>
    </p:spTree>
    <p:extLst>
      <p:ext uri="{BB962C8B-B14F-4D97-AF65-F5344CB8AC3E}">
        <p14:creationId xmlns:p14="http://schemas.microsoft.com/office/powerpoint/2010/main" val="186442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Insights: Dos</a:t>
            </a:r>
          </a:p>
        </p:txBody>
      </p:sp>
      <p:sp>
        <p:nvSpPr>
          <p:cNvPr id="3" name="Content Placeholder 2"/>
          <p:cNvSpPr>
            <a:spLocks noGrp="1"/>
          </p:cNvSpPr>
          <p:nvPr>
            <p:ph idx="1"/>
          </p:nvPr>
        </p:nvSpPr>
        <p:spPr/>
        <p:txBody>
          <a:bodyPr>
            <a:normAutofit/>
          </a:bodyPr>
          <a:lstStyle/>
          <a:p>
            <a:pPr marL="285750" indent="-285750">
              <a:buClr>
                <a:srgbClr val="00B050"/>
              </a:buClr>
              <a:buFont typeface="Wingdings" panose="05000000000000000000" pitchFamily="2" charset="2"/>
              <a:buChar char="ü"/>
            </a:pPr>
            <a:r>
              <a:rPr lang="en-GB" b="1" dirty="0"/>
              <a:t>Do lead with the theme of “independence” as the purpose of development programmes. </a:t>
            </a:r>
          </a:p>
          <a:p>
            <a:pPr marL="285750" indent="-285750">
              <a:buClr>
                <a:srgbClr val="00B050"/>
              </a:buClr>
              <a:buFont typeface="Wingdings" panose="05000000000000000000" pitchFamily="2" charset="2"/>
              <a:buChar char="ü"/>
            </a:pPr>
            <a:endParaRPr lang="en-GB" b="1" dirty="0"/>
          </a:p>
          <a:p>
            <a:pPr marL="285750" indent="-285750">
              <a:buClr>
                <a:srgbClr val="00B050"/>
              </a:buClr>
              <a:buFont typeface="Wingdings" panose="05000000000000000000" pitchFamily="2" charset="2"/>
              <a:buChar char="ü"/>
            </a:pPr>
            <a:r>
              <a:rPr lang="en-GB" b="1" dirty="0"/>
              <a:t>Do talk about empowering women and girls in the developing world. </a:t>
            </a:r>
            <a:endParaRPr lang="en-GB" dirty="0"/>
          </a:p>
          <a:p>
            <a:pPr marL="285750" indent="-285750">
              <a:buClr>
                <a:srgbClr val="00B050"/>
              </a:buClr>
              <a:buFont typeface="Wingdings" panose="05000000000000000000" pitchFamily="2" charset="2"/>
              <a:buChar char="ü"/>
            </a:pPr>
            <a:endParaRPr lang="en-GB" dirty="0"/>
          </a:p>
          <a:p>
            <a:pPr marL="285750" indent="-285750">
              <a:buClr>
                <a:srgbClr val="00B050"/>
              </a:buClr>
              <a:buFont typeface="Wingdings" panose="05000000000000000000" pitchFamily="2" charset="2"/>
              <a:buChar char="ü"/>
            </a:pPr>
            <a:r>
              <a:rPr lang="en-GB" b="1" dirty="0"/>
              <a:t>Do provide examples of progress in the context of other ideas in the narrative. </a:t>
            </a:r>
          </a:p>
          <a:p>
            <a:pPr marL="285750" indent="-285750">
              <a:buClr>
                <a:srgbClr val="00B050"/>
              </a:buClr>
              <a:buFont typeface="Wingdings" panose="05000000000000000000" pitchFamily="2" charset="2"/>
              <a:buChar char="ü"/>
            </a:pPr>
            <a:endParaRPr lang="en-GB" dirty="0"/>
          </a:p>
          <a:p>
            <a:pPr marL="285750" indent="-285750">
              <a:buClr>
                <a:srgbClr val="00B050"/>
              </a:buClr>
              <a:buFont typeface="Wingdings" panose="05000000000000000000" pitchFamily="2" charset="2"/>
              <a:buChar char="ü"/>
            </a:pPr>
            <a:r>
              <a:rPr lang="en-GB" b="1" dirty="0"/>
              <a:t>Do highlight partnership in all aspects of development programmes. </a:t>
            </a:r>
          </a:p>
          <a:p>
            <a:pPr marL="285750" indent="-285750">
              <a:buClr>
                <a:srgbClr val="00B050"/>
              </a:buClr>
              <a:buFont typeface="Wingdings" panose="05000000000000000000" pitchFamily="2" charset="2"/>
              <a:buChar char="ü"/>
            </a:pPr>
            <a:endParaRPr lang="en-GB" dirty="0"/>
          </a:p>
          <a:p>
            <a:pPr marL="285750" indent="-285750">
              <a:buClr>
                <a:srgbClr val="00B050"/>
              </a:buClr>
              <a:buFont typeface="Wingdings" panose="05000000000000000000" pitchFamily="2" charset="2"/>
              <a:buChar char="ü"/>
            </a:pPr>
            <a:r>
              <a:rPr lang="en-GB" b="1" dirty="0"/>
              <a:t>Do emphasise core human values and priorities that are relatable to both donor and developing country audiences.</a:t>
            </a:r>
          </a:p>
          <a:p>
            <a:endParaRPr lang="en-GB" dirty="0"/>
          </a:p>
          <a:p>
            <a:endParaRPr lang="en-GB" dirty="0"/>
          </a:p>
        </p:txBody>
      </p:sp>
      <p:sp>
        <p:nvSpPr>
          <p:cNvPr id="4" name="Slide Number Placeholder 3"/>
          <p:cNvSpPr>
            <a:spLocks noGrp="1"/>
          </p:cNvSpPr>
          <p:nvPr>
            <p:ph type="sldNum" sz="quarter" idx="10"/>
          </p:nvPr>
        </p:nvSpPr>
        <p:spPr/>
        <p:txBody>
          <a:bodyPr/>
          <a:lstStyle/>
          <a:p>
            <a:fld id="{46903638-178D-3E4C-8874-E0FA73D16517}" type="slidenum">
              <a:rPr lang="en-US" smtClean="0"/>
              <a:pPr/>
              <a:t>18</a:t>
            </a:fld>
            <a:endParaRPr lang="en-US" dirty="0"/>
          </a:p>
        </p:txBody>
      </p:sp>
    </p:spTree>
    <p:extLst>
      <p:ext uri="{BB962C8B-B14F-4D97-AF65-F5344CB8AC3E}">
        <p14:creationId xmlns:p14="http://schemas.microsoft.com/office/powerpoint/2010/main" val="365507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Insights: Don’ts</a:t>
            </a:r>
            <a:endParaRPr lang="en-GB" dirty="0"/>
          </a:p>
        </p:txBody>
      </p:sp>
      <p:sp>
        <p:nvSpPr>
          <p:cNvPr id="3" name="Content Placeholder 2"/>
          <p:cNvSpPr>
            <a:spLocks noGrp="1"/>
          </p:cNvSpPr>
          <p:nvPr>
            <p:ph idx="1"/>
          </p:nvPr>
        </p:nvSpPr>
        <p:spPr>
          <a:xfrm>
            <a:off x="280988" y="1097280"/>
            <a:ext cx="8572500" cy="3778726"/>
          </a:xfrm>
        </p:spPr>
        <p:txBody>
          <a:bodyPr>
            <a:normAutofit/>
          </a:bodyPr>
          <a:lstStyle/>
          <a:p>
            <a:pPr marL="285750" indent="-285750">
              <a:buClr>
                <a:srgbClr val="FF0000"/>
              </a:buClr>
              <a:buFont typeface="Franklin Gothic Medium" panose="020B0603020102020204" pitchFamily="34" charset="0"/>
              <a:buChar char="×"/>
            </a:pPr>
            <a:endParaRPr lang="en-GB" b="1" dirty="0"/>
          </a:p>
          <a:p>
            <a:pPr marL="285750" indent="-285750">
              <a:buClr>
                <a:srgbClr val="FF0000"/>
              </a:buClr>
              <a:buFont typeface="Franklin Gothic Medium" panose="020B0603020102020204" pitchFamily="34" charset="0"/>
              <a:buChar char="×"/>
            </a:pPr>
            <a:r>
              <a:rPr lang="en-GB" b="1" dirty="0"/>
              <a:t>Don’t expect facts and figures about progress alone to convince people to support development. </a:t>
            </a:r>
          </a:p>
          <a:p>
            <a:pPr marL="285750" indent="-285750">
              <a:buClr>
                <a:srgbClr val="FF0000"/>
              </a:buClr>
              <a:buFont typeface="Franklin Gothic Medium" panose="020B0603020102020204" pitchFamily="34" charset="0"/>
              <a:buChar char="×"/>
            </a:pPr>
            <a:endParaRPr lang="en-GB" dirty="0"/>
          </a:p>
          <a:p>
            <a:pPr marL="285750" indent="-285750">
              <a:buClr>
                <a:srgbClr val="FF0000"/>
              </a:buClr>
              <a:buFont typeface="Franklin Gothic Medium" panose="020B0603020102020204" pitchFamily="34" charset="0"/>
              <a:buChar char="×"/>
            </a:pPr>
            <a:endParaRPr lang="en-GB" dirty="0"/>
          </a:p>
          <a:p>
            <a:pPr marL="285750" indent="-285750">
              <a:buClr>
                <a:srgbClr val="FF0000"/>
              </a:buClr>
              <a:buFont typeface="Franklin Gothic Medium" panose="020B0603020102020204" pitchFamily="34" charset="0"/>
              <a:buChar char="×"/>
            </a:pPr>
            <a:r>
              <a:rPr lang="en-GB" b="1" dirty="0"/>
              <a:t>Don’t invoke pity or characterise people in developing countries as helpless victims or assert that people have an obligation to support development. </a:t>
            </a:r>
            <a:r>
              <a:rPr lang="en-GB" dirty="0"/>
              <a:t>	</a:t>
            </a:r>
            <a:endParaRPr lang="en-GB" b="1" dirty="0"/>
          </a:p>
          <a:p>
            <a:pPr marL="285750" indent="-285750">
              <a:buClr>
                <a:srgbClr val="FF0000"/>
              </a:buClr>
              <a:buFont typeface="Franklin Gothic Medium" panose="020B0603020102020204" pitchFamily="34" charset="0"/>
              <a:buChar char="×"/>
            </a:pPr>
            <a:endParaRPr lang="en-GB" dirty="0"/>
          </a:p>
          <a:p>
            <a:pPr marL="285750" indent="-285750">
              <a:buClr>
                <a:srgbClr val="FF0000"/>
              </a:buClr>
              <a:buFont typeface="Franklin Gothic Medium" panose="020B0603020102020204" pitchFamily="34" charset="0"/>
              <a:buChar char="×"/>
            </a:pPr>
            <a:endParaRPr lang="en-GB" dirty="0"/>
          </a:p>
          <a:p>
            <a:pPr marL="285750" indent="-285750">
              <a:buClr>
                <a:srgbClr val="FF0000"/>
              </a:buClr>
              <a:buFont typeface="Franklin Gothic Medium" panose="020B0603020102020204" pitchFamily="34" charset="0"/>
              <a:buChar char="×"/>
            </a:pPr>
            <a:r>
              <a:rPr lang="en-GB" b="1" dirty="0"/>
              <a:t>Don’t lead with negative concepts or words. </a:t>
            </a:r>
          </a:p>
          <a:p>
            <a:pPr marL="285750" indent="-285750">
              <a:buClr>
                <a:srgbClr val="FF0000"/>
              </a:buClr>
              <a:buFont typeface="Franklin Gothic Medium" panose="020B0603020102020204" pitchFamily="34" charset="0"/>
              <a:buChar char="×"/>
            </a:pPr>
            <a:endParaRPr lang="en-GB" dirty="0"/>
          </a:p>
          <a:p>
            <a:pPr marL="285750" indent="-285750">
              <a:buClr>
                <a:srgbClr val="FF0000"/>
              </a:buClr>
              <a:buFont typeface="Franklin Gothic Medium" panose="020B0603020102020204" pitchFamily="34" charset="0"/>
              <a:buChar char="×"/>
            </a:pPr>
            <a:endParaRPr lang="en-GB" dirty="0"/>
          </a:p>
          <a:p>
            <a:pPr marL="285750" indent="-285750">
              <a:buClr>
                <a:srgbClr val="FF0000"/>
              </a:buClr>
              <a:buFont typeface="Franklin Gothic Medium" panose="020B0603020102020204" pitchFamily="34" charset="0"/>
              <a:buChar char="×"/>
            </a:pPr>
            <a:endParaRPr lang="en-GB" dirty="0"/>
          </a:p>
          <a:p>
            <a:pPr marL="285750" indent="-285750">
              <a:buClr>
                <a:srgbClr val="FF0000"/>
              </a:buClr>
              <a:buFont typeface="Franklin Gothic Medium" panose="020B0603020102020204" pitchFamily="34" charset="0"/>
              <a:buChar char="×"/>
            </a:pPr>
            <a:endParaRPr lang="en-GB" dirty="0"/>
          </a:p>
          <a:p>
            <a:pPr marL="285750" indent="-285750">
              <a:buClr>
                <a:srgbClr val="FF0000"/>
              </a:buClr>
              <a:buFont typeface="Franklin Gothic Medium" panose="020B0603020102020204" pitchFamily="34" charset="0"/>
              <a:buChar char="×"/>
            </a:pPr>
            <a:endParaRPr lang="en-GB" dirty="0"/>
          </a:p>
        </p:txBody>
      </p:sp>
      <p:sp>
        <p:nvSpPr>
          <p:cNvPr id="4" name="Slide Number Placeholder 3"/>
          <p:cNvSpPr>
            <a:spLocks noGrp="1"/>
          </p:cNvSpPr>
          <p:nvPr>
            <p:ph type="sldNum" sz="quarter" idx="10"/>
          </p:nvPr>
        </p:nvSpPr>
        <p:spPr/>
        <p:txBody>
          <a:bodyPr/>
          <a:lstStyle/>
          <a:p>
            <a:fld id="{46903638-178D-3E4C-8874-E0FA73D16517}" type="slidenum">
              <a:rPr lang="en-US" smtClean="0"/>
              <a:pPr/>
              <a:t>19</a:t>
            </a:fld>
            <a:endParaRPr lang="en-US" dirty="0"/>
          </a:p>
        </p:txBody>
      </p:sp>
    </p:spTree>
    <p:extLst>
      <p:ext uri="{BB962C8B-B14F-4D97-AF65-F5344CB8AC3E}">
        <p14:creationId xmlns:p14="http://schemas.microsoft.com/office/powerpoint/2010/main" val="73968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Book" panose="020B0503020102020204" pitchFamily="34" charset="0"/>
                <a:cs typeface="Calibri"/>
              </a:rPr>
              <a:t>The Narrative Partners</a:t>
            </a:r>
          </a:p>
        </p:txBody>
      </p:sp>
      <p:sp>
        <p:nvSpPr>
          <p:cNvPr id="24" name="Slide Number Placeholder 23"/>
          <p:cNvSpPr>
            <a:spLocks noGrp="1"/>
          </p:cNvSpPr>
          <p:nvPr>
            <p:ph type="sldNum" sz="quarter" idx="4294967295"/>
          </p:nvPr>
        </p:nvSpPr>
        <p:spPr>
          <a:xfrm>
            <a:off x="6668211" y="4725171"/>
            <a:ext cx="2133600" cy="273844"/>
          </a:xfrm>
          <a:prstGeom prst="rect">
            <a:avLst/>
          </a:prstGeom>
        </p:spPr>
        <p:txBody>
          <a:bodyPr/>
          <a:lstStyle/>
          <a:p>
            <a:pPr algn="r"/>
            <a:fld id="{46903638-178D-3E4C-8874-E0FA73D16517}" type="slidenum">
              <a:rPr lang="en-US" sz="800" smtClean="0"/>
              <a:pPr algn="r"/>
              <a:t>2</a:t>
            </a:fld>
            <a:endParaRPr lang="en-US" sz="800" dirty="0"/>
          </a:p>
        </p:txBody>
      </p:sp>
      <p:pic>
        <p:nvPicPr>
          <p:cNvPr id="6" name="Picture 2" descr="C:\Users\samanthad\Dropbox\A New Narrative - ODA Taskforce\Partner Logos\DS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471716"/>
            <a:ext cx="674076" cy="7861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2615421"/>
            <a:ext cx="1062363" cy="557225"/>
          </a:xfrm>
          <a:prstGeom prst="rect">
            <a:avLst/>
          </a:prstGeom>
        </p:spPr>
      </p:pic>
      <p:pic>
        <p:nvPicPr>
          <p:cNvPr id="8" name="Picture 4" descr="C:\Users\samanthad\Dropbox\A New Narrative - ODA Taskforce\Partner Logos\interac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66" y="2564820"/>
            <a:ext cx="1917825" cy="5748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samanthad\Dropbox\A New Narrative - ODA Taskforce\Partner Logos\ONE-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2513258"/>
            <a:ext cx="763908" cy="7632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samanthad\Dropbox\A New Narrative - ODA Taskforce\Partner Logos\oxfam-international-logo-gre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1342" y="2524680"/>
            <a:ext cx="999285" cy="6688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samanthad\Dropbox\A New Narrative - ODA Taskforce\Partner Logos\savethechildr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3649549"/>
            <a:ext cx="1902962" cy="4247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samanthad\Dropbox\A New Narrative - ODA Taskforce\Partner Logos\WHH.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3495927"/>
            <a:ext cx="1067514" cy="7320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samanthad\Dropbox\A New Narrative - ODA Taskforce\Partner Logos\comicrelief.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51920" y="1471716"/>
            <a:ext cx="855143" cy="4492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llisond\AppData\Local\Microsoft\Windows\Temporary Internet Files\Content.Outlook\DFB3CU4C\untitle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3298" y="1556155"/>
            <a:ext cx="968462" cy="430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llisond\AppData\Local\Microsoft\Windows\Temporary Internet Files\Content.Outlook\DFB3CU4C\CARE 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32436" y="1283638"/>
            <a:ext cx="659444" cy="8253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globalpovertyproject.com/wp-content/uploads/2013/12/GPP-logo.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00192" y="1503233"/>
            <a:ext cx="1238250" cy="6828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TH">
            <a:hlinkClick r:id="rId14" tooltip="PATH hom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7632" y="2682477"/>
            <a:ext cx="1412694" cy="369474"/>
          </a:xfrm>
          <a:prstGeom prst="rect">
            <a:avLst/>
          </a:prstGeom>
          <a:solidFill>
            <a:schemeClr val="bg1">
              <a:lumMod val="75000"/>
            </a:schemeClr>
          </a:solidFill>
        </p:spPr>
      </p:pic>
      <p:pic>
        <p:nvPicPr>
          <p:cNvPr id="1032" name="Picture 8" descr="http://www.unfoundation.org/assets/images/wrapper/unf-logo.pn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11960" y="3587043"/>
            <a:ext cx="1730241" cy="56773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83768" y="3587043"/>
            <a:ext cx="1389216" cy="54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1" descr="http://images.bidnessetc.com/content/uploads/images/source1/bill-and-melinda-gates-foundation-bc6d753857fe3dd4275dff707dedf329.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24328" y="3405681"/>
            <a:ext cx="1443298" cy="93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05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285750" indent="-285750">
              <a:buClr>
                <a:srgbClr val="FF0000"/>
              </a:buClr>
              <a:buFont typeface="Franklin Gothic Medium" panose="020B0603020102020204" pitchFamily="34" charset="0"/>
              <a:buChar char="×"/>
            </a:pPr>
            <a:r>
              <a:rPr lang="en-GB" b="1" dirty="0"/>
              <a:t>Don’t use long-term timeframes to communicate a goal or vision. </a:t>
            </a:r>
            <a:endParaRPr lang="en-GB" dirty="0"/>
          </a:p>
          <a:p>
            <a:pPr marL="285750" indent="-285750">
              <a:buClr>
                <a:srgbClr val="FF0000"/>
              </a:buClr>
              <a:buFont typeface="Franklin Gothic Medium" panose="020B0603020102020204" pitchFamily="34" charset="0"/>
              <a:buChar char="×"/>
            </a:pPr>
            <a:endParaRPr lang="en-GB" b="1" dirty="0"/>
          </a:p>
          <a:p>
            <a:pPr marL="285750" indent="-285750">
              <a:buClr>
                <a:srgbClr val="FF0000"/>
              </a:buClr>
              <a:buFont typeface="Franklin Gothic Medium" panose="020B0603020102020204" pitchFamily="34" charset="0"/>
              <a:buChar char="×"/>
            </a:pPr>
            <a:endParaRPr lang="en-GB" b="1" dirty="0"/>
          </a:p>
          <a:p>
            <a:pPr marL="285750" indent="-285750">
              <a:buClr>
                <a:srgbClr val="FF0000"/>
              </a:buClr>
              <a:buFont typeface="Franklin Gothic Medium" panose="020B0603020102020204" pitchFamily="34" charset="0"/>
              <a:buChar char="×"/>
            </a:pPr>
            <a:r>
              <a:rPr lang="en-GB" b="1" dirty="0"/>
              <a:t>Don’t use the term “foreign aid.”</a:t>
            </a:r>
          </a:p>
          <a:p>
            <a:pPr marL="285750" indent="-285750">
              <a:buClr>
                <a:srgbClr val="FF0000"/>
              </a:buClr>
              <a:buFont typeface="Franklin Gothic Medium" panose="020B0603020102020204" pitchFamily="34" charset="0"/>
              <a:buChar char="×"/>
            </a:pPr>
            <a:endParaRPr lang="en-GB" dirty="0"/>
          </a:p>
          <a:p>
            <a:pPr marL="285750" indent="-285750">
              <a:buClr>
                <a:srgbClr val="FF0000"/>
              </a:buClr>
              <a:buFont typeface="Franklin Gothic Medium" panose="020B0603020102020204" pitchFamily="34" charset="0"/>
              <a:buChar char="×"/>
            </a:pPr>
            <a:endParaRPr lang="en-GB" dirty="0"/>
          </a:p>
          <a:p>
            <a:pPr marL="285750" indent="-285750">
              <a:buClr>
                <a:srgbClr val="FF0000"/>
              </a:buClr>
              <a:buFont typeface="Franklin Gothic Medium" panose="020B0603020102020204" pitchFamily="34" charset="0"/>
              <a:buChar char="×"/>
            </a:pPr>
            <a:r>
              <a:rPr lang="en-GB" b="1" dirty="0"/>
              <a:t>Don’t describe the goal of development as furthering the economic or national security interests of donor countries. </a:t>
            </a:r>
          </a:p>
          <a:p>
            <a:pPr marL="285750" indent="-285750">
              <a:buClr>
                <a:srgbClr val="FF0000"/>
              </a:buClr>
              <a:buFont typeface="Franklin Gothic Medium" panose="020B0603020102020204" pitchFamily="34" charset="0"/>
              <a:buChar char="×"/>
            </a:pPr>
            <a:endParaRPr lang="en-GB" b="1" dirty="0"/>
          </a:p>
          <a:p>
            <a:pPr marL="285750" indent="-285750">
              <a:buClr>
                <a:srgbClr val="FF0000"/>
              </a:buClr>
              <a:buFont typeface="Franklin Gothic Medium" panose="020B0603020102020204" pitchFamily="34" charset="0"/>
              <a:buChar char="×"/>
            </a:pPr>
            <a:endParaRPr lang="en-GB" b="1" dirty="0"/>
          </a:p>
          <a:p>
            <a:pPr marL="285750" indent="-285750">
              <a:buClr>
                <a:srgbClr val="FF0000"/>
              </a:buClr>
              <a:buFont typeface="Franklin Gothic Medium" panose="020B0603020102020204" pitchFamily="34" charset="0"/>
              <a:buChar char="×"/>
            </a:pPr>
            <a:r>
              <a:rPr lang="en-GB" b="1" dirty="0"/>
              <a:t>Don’t try to downplay the problem of corruption or minimalise the scale of it. </a:t>
            </a:r>
            <a:endParaRPr lang="en-GB" dirty="0"/>
          </a:p>
        </p:txBody>
      </p:sp>
      <p:sp>
        <p:nvSpPr>
          <p:cNvPr id="4" name="Slide Number Placeholder 3"/>
          <p:cNvSpPr>
            <a:spLocks noGrp="1"/>
          </p:cNvSpPr>
          <p:nvPr>
            <p:ph type="sldNum" sz="quarter" idx="10"/>
          </p:nvPr>
        </p:nvSpPr>
        <p:spPr/>
        <p:txBody>
          <a:bodyPr/>
          <a:lstStyle/>
          <a:p>
            <a:fld id="{46903638-178D-3E4C-8874-E0FA73D16517}" type="slidenum">
              <a:rPr lang="en-US" smtClean="0"/>
              <a:pPr/>
              <a:t>20</a:t>
            </a:fld>
            <a:endParaRPr lang="en-US" dirty="0"/>
          </a:p>
        </p:txBody>
      </p:sp>
    </p:spTree>
    <p:extLst>
      <p:ext uri="{BB962C8B-B14F-4D97-AF65-F5344CB8AC3E}">
        <p14:creationId xmlns:p14="http://schemas.microsoft.com/office/powerpoint/2010/main" val="101984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  </a:t>
            </a:r>
          </a:p>
        </p:txBody>
      </p:sp>
      <p:sp>
        <p:nvSpPr>
          <p:cNvPr id="3" name="Slide Number Placeholder 2"/>
          <p:cNvSpPr>
            <a:spLocks noGrp="1"/>
          </p:cNvSpPr>
          <p:nvPr>
            <p:ph type="sldNum" sz="quarter" idx="10"/>
          </p:nvPr>
        </p:nvSpPr>
        <p:spPr/>
        <p:txBody>
          <a:bodyPr/>
          <a:lstStyle/>
          <a:p>
            <a:fld id="{46903638-178D-3E4C-8874-E0FA73D16517}" type="slidenum">
              <a:rPr lang="en-US" smtClean="0"/>
              <a:pPr/>
              <a:t>21</a:t>
            </a:fld>
            <a:endParaRPr lang="en-US" dirty="0"/>
          </a:p>
        </p:txBody>
      </p:sp>
    </p:spTree>
    <p:extLst>
      <p:ext uri="{BB962C8B-B14F-4D97-AF65-F5344CB8AC3E}">
        <p14:creationId xmlns:p14="http://schemas.microsoft.com/office/powerpoint/2010/main" val="1297997054"/>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 TO YOU </a:t>
            </a:r>
          </a:p>
        </p:txBody>
      </p:sp>
      <p:sp>
        <p:nvSpPr>
          <p:cNvPr id="3" name="Slide Number Placeholder 2"/>
          <p:cNvSpPr>
            <a:spLocks noGrp="1"/>
          </p:cNvSpPr>
          <p:nvPr>
            <p:ph type="sldNum" sz="quarter" idx="10"/>
          </p:nvPr>
        </p:nvSpPr>
        <p:spPr/>
        <p:txBody>
          <a:bodyPr/>
          <a:lstStyle/>
          <a:p>
            <a:fld id="{46903638-178D-3E4C-8874-E0FA73D16517}" type="slidenum">
              <a:rPr lang="en-US" smtClean="0"/>
              <a:pPr/>
              <a:t>22</a:t>
            </a:fld>
            <a:endParaRPr lang="en-US" dirty="0"/>
          </a:p>
        </p:txBody>
      </p:sp>
    </p:spTree>
    <p:extLst>
      <p:ext uri="{BB962C8B-B14F-4D97-AF65-F5344CB8AC3E}">
        <p14:creationId xmlns:p14="http://schemas.microsoft.com/office/powerpoint/2010/main" val="3215740433"/>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Areas for discussion…</a:t>
            </a:r>
          </a:p>
        </p:txBody>
      </p:sp>
      <p:sp>
        <p:nvSpPr>
          <p:cNvPr id="3" name="Content Placeholder 2"/>
          <p:cNvSpPr>
            <a:spLocks noGrp="1"/>
          </p:cNvSpPr>
          <p:nvPr>
            <p:ph idx="1"/>
          </p:nvPr>
        </p:nvSpPr>
        <p:spPr>
          <a:xfrm>
            <a:off x="683568" y="1097280"/>
            <a:ext cx="7344816" cy="3586158"/>
          </a:xfrm>
        </p:spPr>
        <p:txBody>
          <a:bodyPr/>
          <a:lstStyle/>
          <a:p>
            <a:pPr marL="0" lvl="1" indent="0">
              <a:buNone/>
            </a:pPr>
            <a:r>
              <a:rPr lang="en-US" b="1" dirty="0">
                <a:solidFill>
                  <a:srgbClr val="002060"/>
                </a:solidFill>
                <a:latin typeface="Franklin Gothic Book" panose="020B0503020102020204" pitchFamily="34" charset="0"/>
              </a:rPr>
              <a:t>3 areas of discussion</a:t>
            </a:r>
          </a:p>
          <a:p>
            <a:pPr marL="0" lvl="1" indent="0">
              <a:buNone/>
            </a:pPr>
            <a:endParaRPr lang="en-US" b="1" dirty="0">
              <a:solidFill>
                <a:srgbClr val="002060"/>
              </a:solidFill>
              <a:latin typeface="Franklin Gothic Book" panose="020B0503020102020204" pitchFamily="34" charset="0"/>
            </a:endParaRPr>
          </a:p>
          <a:p>
            <a:pPr marL="228600" lvl="1" indent="-228600">
              <a:buFont typeface="+mj-lt"/>
              <a:buAutoNum type="arabicPeriod"/>
            </a:pPr>
            <a:r>
              <a:rPr lang="en-US" dirty="0">
                <a:solidFill>
                  <a:srgbClr val="002060"/>
                </a:solidFill>
                <a:latin typeface="Franklin Gothic Book" panose="020B0503020102020204" pitchFamily="34" charset="0"/>
              </a:rPr>
              <a:t>Reactions to the research insights </a:t>
            </a:r>
          </a:p>
          <a:p>
            <a:pPr marL="228600" lvl="1" indent="-228600">
              <a:buFont typeface="+mj-lt"/>
              <a:buAutoNum type="arabicPeriod"/>
            </a:pPr>
            <a:r>
              <a:rPr lang="en-US" dirty="0">
                <a:solidFill>
                  <a:srgbClr val="002060"/>
                </a:solidFill>
                <a:latin typeface="Franklin Gothic Book" panose="020B0503020102020204" pitchFamily="34" charset="0"/>
              </a:rPr>
              <a:t>Thinking about the research – what are you excited about? Confused about? What else should be considered? </a:t>
            </a:r>
          </a:p>
          <a:p>
            <a:pPr marL="228600" lvl="1" indent="-228600">
              <a:buFont typeface="+mj-lt"/>
              <a:buAutoNum type="arabicPeriod"/>
            </a:pPr>
            <a:r>
              <a:rPr lang="en-US" dirty="0">
                <a:solidFill>
                  <a:srgbClr val="002060"/>
                </a:solidFill>
                <a:latin typeface="Franklin Gothic Book" panose="020B0503020102020204" pitchFamily="34" charset="0"/>
              </a:rPr>
              <a:t>Thinking about applying the research and proposed tools – what are the barriers? What are the opportunities? What ideas do you have? </a:t>
            </a:r>
          </a:p>
          <a:p>
            <a:endParaRPr lang="en-GB" dirty="0"/>
          </a:p>
          <a:p>
            <a:endParaRPr lang="en-GB" dirty="0"/>
          </a:p>
        </p:txBody>
      </p:sp>
      <p:sp>
        <p:nvSpPr>
          <p:cNvPr id="4" name="Slide Number Placeholder 3"/>
          <p:cNvSpPr>
            <a:spLocks noGrp="1"/>
          </p:cNvSpPr>
          <p:nvPr>
            <p:ph type="sldNum" sz="quarter" idx="10"/>
          </p:nvPr>
        </p:nvSpPr>
        <p:spPr/>
        <p:txBody>
          <a:bodyPr/>
          <a:lstStyle/>
          <a:p>
            <a:fld id="{46903638-178D-3E4C-8874-E0FA73D16517}" type="slidenum">
              <a:rPr lang="en-US" smtClean="0"/>
              <a:pPr/>
              <a:t>23</a:t>
            </a:fld>
            <a:endParaRPr lang="en-US" dirty="0"/>
          </a:p>
        </p:txBody>
      </p:sp>
    </p:spTree>
    <p:extLst>
      <p:ext uri="{BB962C8B-B14F-4D97-AF65-F5344CB8AC3E}">
        <p14:creationId xmlns:p14="http://schemas.microsoft.com/office/powerpoint/2010/main" val="306456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987574"/>
            <a:ext cx="5832648" cy="2185214"/>
          </a:xfrm>
          <a:prstGeom prst="rect">
            <a:avLst/>
          </a:prstGeom>
          <a:noFill/>
        </p:spPr>
        <p:txBody>
          <a:bodyPr wrap="square" rtlCol="0">
            <a:spAutoFit/>
          </a:bodyPr>
          <a:lstStyle/>
          <a:p>
            <a:pPr lvl="0">
              <a:spcBef>
                <a:spcPct val="20000"/>
              </a:spcBef>
            </a:pPr>
            <a:r>
              <a:rPr lang="en-US" sz="2200" b="1" dirty="0">
                <a:solidFill>
                  <a:srgbClr val="002060"/>
                </a:solidFill>
                <a:latin typeface="Franklin Gothic Book" panose="020B0503020102020204" pitchFamily="34" charset="0"/>
                <a:cs typeface="Arial"/>
              </a:rPr>
              <a:t>THANK YOU! </a:t>
            </a:r>
          </a:p>
          <a:p>
            <a:pPr lvl="0">
              <a:spcBef>
                <a:spcPct val="20000"/>
              </a:spcBef>
            </a:pPr>
            <a:endParaRPr lang="en-US" sz="2200" b="1" dirty="0">
              <a:solidFill>
                <a:srgbClr val="002060"/>
              </a:solidFill>
              <a:latin typeface="Franklin Gothic Book" panose="020B0503020102020204" pitchFamily="34" charset="0"/>
              <a:cs typeface="Arial"/>
            </a:endParaRPr>
          </a:p>
          <a:p>
            <a:pPr lvl="0">
              <a:spcBef>
                <a:spcPct val="20000"/>
              </a:spcBef>
            </a:pPr>
            <a:r>
              <a:rPr lang="en-US" sz="2200" b="1" dirty="0">
                <a:solidFill>
                  <a:srgbClr val="002060"/>
                </a:solidFill>
                <a:latin typeface="Franklin Gothic Book" panose="020B0503020102020204" pitchFamily="34" charset="0"/>
                <a:cs typeface="Arial"/>
              </a:rPr>
              <a:t>For more information:</a:t>
            </a:r>
          </a:p>
          <a:p>
            <a:pPr lvl="0">
              <a:spcBef>
                <a:spcPct val="20000"/>
              </a:spcBef>
            </a:pPr>
            <a:r>
              <a:rPr lang="en-US" dirty="0">
                <a:solidFill>
                  <a:srgbClr val="002060"/>
                </a:solidFill>
                <a:latin typeface="Franklin Gothic Book" panose="020B0503020102020204" pitchFamily="34" charset="0"/>
                <a:cs typeface="Arial"/>
              </a:rPr>
              <a:t>Alice </a:t>
            </a:r>
            <a:r>
              <a:rPr lang="en-US" dirty="0" err="1">
                <a:solidFill>
                  <a:srgbClr val="002060"/>
                </a:solidFill>
                <a:latin typeface="Franklin Gothic Book" panose="020B0503020102020204" pitchFamily="34" charset="0"/>
                <a:cs typeface="Arial"/>
              </a:rPr>
              <a:t>Delemare</a:t>
            </a:r>
            <a:r>
              <a:rPr lang="en-US" dirty="0">
                <a:solidFill>
                  <a:srgbClr val="002060"/>
                </a:solidFill>
                <a:latin typeface="Franklin Gothic Book" panose="020B0503020102020204" pitchFamily="34" charset="0"/>
                <a:cs typeface="Arial"/>
              </a:rPr>
              <a:t>, Campaigns Adviser, Bond</a:t>
            </a:r>
          </a:p>
          <a:p>
            <a:pPr lvl="0">
              <a:spcBef>
                <a:spcPct val="20000"/>
              </a:spcBef>
            </a:pPr>
            <a:r>
              <a:rPr lang="en-US" dirty="0">
                <a:solidFill>
                  <a:srgbClr val="002060"/>
                </a:solidFill>
                <a:latin typeface="Franklin Gothic Book" panose="020B0503020102020204" pitchFamily="34" charset="0"/>
                <a:cs typeface="Arial"/>
                <a:hlinkClick r:id="rId3"/>
              </a:rPr>
              <a:t>adelemare@bond.org.uk</a:t>
            </a:r>
            <a:r>
              <a:rPr lang="en-US" dirty="0">
                <a:solidFill>
                  <a:srgbClr val="002060"/>
                </a:solidFill>
                <a:latin typeface="Franklin Gothic Book" panose="020B0503020102020204" pitchFamily="34" charset="0"/>
                <a:cs typeface="Arial"/>
              </a:rPr>
              <a:t> </a:t>
            </a:r>
          </a:p>
          <a:p>
            <a:endParaRPr lang="en-GB" dirty="0"/>
          </a:p>
        </p:txBody>
      </p:sp>
    </p:spTree>
    <p:extLst>
      <p:ext uri="{BB962C8B-B14F-4D97-AF65-F5344CB8AC3E}">
        <p14:creationId xmlns:p14="http://schemas.microsoft.com/office/powerpoint/2010/main" val="32141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9"/>
          <p:cNvSpPr>
            <a:spLocks noEditPoints="1"/>
          </p:cNvSpPr>
          <p:nvPr/>
        </p:nvSpPr>
        <p:spPr bwMode="auto">
          <a:xfrm>
            <a:off x="2666280" y="1405293"/>
            <a:ext cx="1371600" cy="2743200"/>
          </a:xfrm>
          <a:custGeom>
            <a:avLst/>
            <a:gdLst>
              <a:gd name="T0" fmla="*/ 1846 w 1846"/>
              <a:gd name="T1" fmla="*/ 2640 h 3803"/>
              <a:gd name="T2" fmla="*/ 1846 w 1846"/>
              <a:gd name="T3" fmla="*/ 2640 h 3803"/>
              <a:gd name="T4" fmla="*/ 914 w 1846"/>
              <a:gd name="T5" fmla="*/ 2640 h 3803"/>
              <a:gd name="T6" fmla="*/ 914 w 1846"/>
              <a:gd name="T7" fmla="*/ 0 h 3803"/>
              <a:gd name="T8" fmla="*/ 1846 w 1846"/>
              <a:gd name="T9" fmla="*/ 0 h 3803"/>
              <a:gd name="T10" fmla="*/ 1846 w 1846"/>
              <a:gd name="T11" fmla="*/ 3803 h 3803"/>
              <a:gd name="T12" fmla="*/ 1846 w 1846"/>
              <a:gd name="T13" fmla="*/ 3803 h 3803"/>
              <a:gd name="T14" fmla="*/ 914 w 1846"/>
              <a:gd name="T15" fmla="*/ 3803 h 3803"/>
              <a:gd name="T16" fmla="*/ 914 w 1846"/>
              <a:gd name="T17" fmla="*/ 1162 h 3803"/>
              <a:gd name="T18" fmla="*/ 1846 w 1846"/>
              <a:gd name="T19" fmla="*/ 1162 h 3803"/>
              <a:gd name="T20" fmla="*/ 914 w 1846"/>
              <a:gd name="T21" fmla="*/ 1871 h 3803"/>
              <a:gd name="T22" fmla="*/ 914 w 1846"/>
              <a:gd name="T23" fmla="*/ 1871 h 3803"/>
              <a:gd name="T24" fmla="*/ 0 w 1846"/>
              <a:gd name="T25" fmla="*/ 1871 h 3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6" h="3803">
                <a:moveTo>
                  <a:pt x="1846" y="2640"/>
                </a:moveTo>
                <a:lnTo>
                  <a:pt x="1846" y="2640"/>
                </a:lnTo>
                <a:lnTo>
                  <a:pt x="914" y="2640"/>
                </a:lnTo>
                <a:lnTo>
                  <a:pt x="914" y="0"/>
                </a:lnTo>
                <a:lnTo>
                  <a:pt x="1846" y="0"/>
                </a:lnTo>
                <a:moveTo>
                  <a:pt x="1846" y="3803"/>
                </a:moveTo>
                <a:lnTo>
                  <a:pt x="1846" y="3803"/>
                </a:lnTo>
                <a:lnTo>
                  <a:pt x="914" y="3803"/>
                </a:lnTo>
                <a:lnTo>
                  <a:pt x="914" y="1162"/>
                </a:lnTo>
                <a:lnTo>
                  <a:pt x="1846" y="1162"/>
                </a:lnTo>
                <a:moveTo>
                  <a:pt x="914" y="1871"/>
                </a:moveTo>
                <a:lnTo>
                  <a:pt x="914" y="1871"/>
                </a:lnTo>
                <a:lnTo>
                  <a:pt x="0" y="1871"/>
                </a:lnTo>
              </a:path>
            </a:pathLst>
          </a:custGeom>
          <a:noFill/>
          <a:ln w="63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Slide Number Placeholder 23"/>
          <p:cNvSpPr>
            <a:spLocks noGrp="1"/>
          </p:cNvSpPr>
          <p:nvPr>
            <p:ph type="sldNum" sz="quarter" idx="10"/>
          </p:nvPr>
        </p:nvSpPr>
        <p:spPr/>
        <p:txBody>
          <a:bodyPr/>
          <a:lstStyle/>
          <a:p>
            <a:fld id="{46903638-178D-3E4C-8874-E0FA73D16517}" type="slidenum">
              <a:rPr lang="en-US" smtClean="0"/>
              <a:pPr/>
              <a:t>3</a:t>
            </a:fld>
            <a:endParaRPr lang="en-US" dirty="0"/>
          </a:p>
        </p:txBody>
      </p:sp>
      <p:sp>
        <p:nvSpPr>
          <p:cNvPr id="7" name="Slide Number Placeholder 3"/>
          <p:cNvSpPr txBox="1">
            <a:spLocks/>
          </p:cNvSpPr>
          <p:nvPr/>
        </p:nvSpPr>
        <p:spPr>
          <a:xfrm>
            <a:off x="8198341" y="5203829"/>
            <a:ext cx="190083" cy="15559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 name="Rectangle 2"/>
          <p:cNvSpPr/>
          <p:nvPr/>
        </p:nvSpPr>
        <p:spPr>
          <a:xfrm>
            <a:off x="4231000" y="1967007"/>
            <a:ext cx="3017520" cy="840230"/>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txBody>
          <a:bodyPr wrap="square">
            <a:spAutoFit/>
          </a:bodyPr>
          <a:lstStyle/>
          <a:p>
            <a:pPr lvl="0" defTabSz="800100">
              <a:lnSpc>
                <a:spcPct val="90000"/>
              </a:lnSpc>
              <a:spcBef>
                <a:spcPct val="0"/>
              </a:spcBef>
              <a:spcAft>
                <a:spcPct val="35000"/>
              </a:spcAft>
            </a:pPr>
            <a:r>
              <a:rPr lang="en-US" b="1" dirty="0">
                <a:solidFill>
                  <a:schemeClr val="accent1">
                    <a:lumMod val="75000"/>
                  </a:schemeClr>
                </a:solidFill>
                <a:latin typeface="Franklin Gothic Book" panose="020B0503020102020204" pitchFamily="34" charset="0"/>
              </a:rPr>
              <a:t>Find new ways for the sector talk to talk about our work and our selves</a:t>
            </a:r>
          </a:p>
        </p:txBody>
      </p:sp>
      <p:sp>
        <p:nvSpPr>
          <p:cNvPr id="14" name="Oval 13"/>
          <p:cNvSpPr/>
          <p:nvPr/>
        </p:nvSpPr>
        <p:spPr>
          <a:xfrm>
            <a:off x="3993521" y="2195357"/>
            <a:ext cx="91440" cy="91440"/>
          </a:xfrm>
          <a:prstGeom prst="ellipse">
            <a:avLst/>
          </a:prstGeom>
          <a:solidFill>
            <a:schemeClr val="accent1">
              <a:lumMod val="75000"/>
            </a:schemeClr>
          </a:solid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000721" y="1362052"/>
            <a:ext cx="91440" cy="91440"/>
          </a:xfrm>
          <a:prstGeom prst="ellipse">
            <a:avLst/>
          </a:prstGeom>
          <a:solidFill>
            <a:schemeClr val="accent1">
              <a:lumMod val="75000"/>
            </a:schemeClr>
          </a:solid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993521" y="3262096"/>
            <a:ext cx="91440" cy="91440"/>
          </a:xfrm>
          <a:prstGeom prst="ellipse">
            <a:avLst/>
          </a:prstGeom>
          <a:solidFill>
            <a:schemeClr val="accent1">
              <a:lumMod val="75000"/>
            </a:schemeClr>
          </a:solid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993521" y="4102772"/>
            <a:ext cx="91440" cy="91440"/>
          </a:xfrm>
          <a:prstGeom prst="ellipse">
            <a:avLst/>
          </a:prstGeom>
          <a:solidFill>
            <a:schemeClr val="accent1">
              <a:lumMod val="75000"/>
            </a:schemeClr>
          </a:solid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31000" y="1158026"/>
            <a:ext cx="3017520" cy="590931"/>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txBody>
          <a:bodyPr wrap="square">
            <a:spAutoFit/>
          </a:bodyPr>
          <a:lstStyle/>
          <a:p>
            <a:pPr lvl="0" defTabSz="800100">
              <a:lnSpc>
                <a:spcPct val="90000"/>
              </a:lnSpc>
              <a:spcBef>
                <a:spcPct val="0"/>
              </a:spcBef>
              <a:spcAft>
                <a:spcPct val="35000"/>
              </a:spcAft>
            </a:pPr>
            <a:r>
              <a:rPr lang="en-US" b="1" dirty="0">
                <a:solidFill>
                  <a:schemeClr val="accent1">
                    <a:lumMod val="75000"/>
                  </a:schemeClr>
                </a:solidFill>
                <a:latin typeface="Franklin Gothic Book" panose="020B0503020102020204" pitchFamily="34" charset="0"/>
              </a:rPr>
              <a:t>Reverse the decline of public support for our work</a:t>
            </a:r>
          </a:p>
        </p:txBody>
      </p:sp>
      <p:sp>
        <p:nvSpPr>
          <p:cNvPr id="20" name="Rectangle 19"/>
          <p:cNvSpPr/>
          <p:nvPr/>
        </p:nvSpPr>
        <p:spPr>
          <a:xfrm>
            <a:off x="4249674" y="3009253"/>
            <a:ext cx="3017520" cy="590931"/>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txBody>
          <a:bodyPr wrap="square">
            <a:spAutoFit/>
          </a:bodyPr>
          <a:lstStyle/>
          <a:p>
            <a:pPr lvl="0" defTabSz="800100">
              <a:lnSpc>
                <a:spcPct val="90000"/>
              </a:lnSpc>
              <a:spcBef>
                <a:spcPct val="0"/>
              </a:spcBef>
              <a:spcAft>
                <a:spcPct val="35000"/>
              </a:spcAft>
            </a:pPr>
            <a:r>
              <a:rPr lang="en-US" b="1" dirty="0">
                <a:solidFill>
                  <a:schemeClr val="accent1">
                    <a:lumMod val="75000"/>
                  </a:schemeClr>
                </a:solidFill>
              </a:rPr>
              <a:t>Create a climate that helps us all be more effective</a:t>
            </a:r>
          </a:p>
        </p:txBody>
      </p:sp>
      <p:sp>
        <p:nvSpPr>
          <p:cNvPr id="21" name="Rectangle 20"/>
          <p:cNvSpPr/>
          <p:nvPr/>
        </p:nvSpPr>
        <p:spPr>
          <a:xfrm>
            <a:off x="4249674" y="3860007"/>
            <a:ext cx="3017520" cy="840230"/>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txBody>
          <a:bodyPr wrap="square">
            <a:spAutoFit/>
          </a:bodyPr>
          <a:lstStyle/>
          <a:p>
            <a:pPr lvl="0" defTabSz="800100">
              <a:lnSpc>
                <a:spcPct val="90000"/>
              </a:lnSpc>
              <a:spcBef>
                <a:spcPct val="0"/>
              </a:spcBef>
              <a:spcAft>
                <a:spcPct val="35000"/>
              </a:spcAft>
            </a:pPr>
            <a:r>
              <a:rPr lang="en-US" b="1" dirty="0">
                <a:solidFill>
                  <a:schemeClr val="accent1">
                    <a:lumMod val="75000"/>
                  </a:schemeClr>
                </a:solidFill>
                <a:latin typeface="Franklin Gothic Book" panose="020B0503020102020204" pitchFamily="34" charset="0"/>
              </a:rPr>
              <a:t>Bring further </a:t>
            </a:r>
            <a:r>
              <a:rPr lang="en-US" b="1" dirty="0">
                <a:solidFill>
                  <a:schemeClr val="accent1">
                    <a:lumMod val="75000"/>
                  </a:schemeClr>
                </a:solidFill>
              </a:rPr>
              <a:t>coordination</a:t>
            </a:r>
            <a:r>
              <a:rPr lang="en-US" b="1" dirty="0">
                <a:solidFill>
                  <a:schemeClr val="accent1">
                    <a:lumMod val="75000"/>
                  </a:schemeClr>
                </a:solidFill>
                <a:latin typeface="Franklin Gothic Book" panose="020B0503020102020204" pitchFamily="34" charset="0"/>
              </a:rPr>
              <a:t> and consistency to our approach.</a:t>
            </a:r>
          </a:p>
        </p:txBody>
      </p:sp>
      <p:sp>
        <p:nvSpPr>
          <p:cNvPr id="22" name="Rectangle 21"/>
          <p:cNvSpPr/>
          <p:nvPr/>
        </p:nvSpPr>
        <p:spPr>
          <a:xfrm>
            <a:off x="2442161" y="2562225"/>
            <a:ext cx="576040" cy="3800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934102" y="2708333"/>
            <a:ext cx="91440" cy="9144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280988" y="2463451"/>
            <a:ext cx="2922860" cy="553304"/>
          </a:xfrm>
        </p:spPr>
        <p:txBody>
          <a:bodyPr>
            <a:noAutofit/>
          </a:bodyPr>
          <a:lstStyle/>
          <a:p>
            <a:r>
              <a:rPr lang="en-US" dirty="0">
                <a:cs typeface="Calibri"/>
              </a:rPr>
              <a:t>Our Ambition</a:t>
            </a:r>
            <a:endParaRPr lang="en-US" dirty="0"/>
          </a:p>
        </p:txBody>
      </p:sp>
    </p:spTree>
    <p:extLst>
      <p:ext uri="{BB962C8B-B14F-4D97-AF65-F5344CB8AC3E}">
        <p14:creationId xmlns:p14="http://schemas.microsoft.com/office/powerpoint/2010/main" val="344355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0"/>
          </p:nvPr>
        </p:nvSpPr>
        <p:spPr>
          <a:xfrm>
            <a:off x="6668211" y="4725171"/>
            <a:ext cx="2133600" cy="273844"/>
          </a:xfrm>
        </p:spPr>
        <p:txBody>
          <a:bodyPr/>
          <a:lstStyle/>
          <a:p>
            <a:fld id="{46903638-178D-3E4C-8874-E0FA73D16517}" type="slidenum">
              <a:rPr lang="en-US" smtClean="0"/>
              <a:t>4</a:t>
            </a:fld>
            <a:endParaRPr lang="en-US" dirty="0"/>
          </a:p>
        </p:txBody>
      </p:sp>
      <p:sp>
        <p:nvSpPr>
          <p:cNvPr id="8" name="Title 1"/>
          <p:cNvSpPr>
            <a:spLocks noGrp="1"/>
          </p:cNvSpPr>
          <p:nvPr>
            <p:ph type="title"/>
          </p:nvPr>
        </p:nvSpPr>
        <p:spPr>
          <a:xfrm>
            <a:off x="280988" y="301242"/>
            <a:ext cx="8572500" cy="586201"/>
          </a:xfrm>
        </p:spPr>
        <p:txBody>
          <a:bodyPr>
            <a:normAutofit/>
          </a:bodyPr>
          <a:lstStyle/>
          <a:p>
            <a:r>
              <a:rPr lang="en-US" dirty="0">
                <a:latin typeface="Franklin Gothic Book" panose="020B0503020102020204" pitchFamily="34" charset="0"/>
                <a:cs typeface="Calibri"/>
              </a:rPr>
              <a:t>Methodology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46127"/>
            <a:ext cx="1373113" cy="148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563" y="1568513"/>
            <a:ext cx="1272530" cy="1316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8695" y="1315225"/>
            <a:ext cx="1306948" cy="159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7187" y="1446127"/>
            <a:ext cx="1202354" cy="145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3336" y="1532473"/>
            <a:ext cx="1282179" cy="144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304" y="1487569"/>
            <a:ext cx="1385664" cy="1407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816" y="3117008"/>
            <a:ext cx="3054430" cy="160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10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5944" y="1828800"/>
            <a:ext cx="8945144" cy="2103120"/>
            <a:chOff x="155944" y="1628750"/>
            <a:chExt cx="8945144" cy="2103120"/>
          </a:xfrm>
        </p:grpSpPr>
        <p:sp>
          <p:nvSpPr>
            <p:cNvPr id="24" name="Pentagon 23"/>
            <p:cNvSpPr/>
            <p:nvPr/>
          </p:nvSpPr>
          <p:spPr>
            <a:xfrm>
              <a:off x="5493202" y="1628750"/>
              <a:ext cx="1783080" cy="2103120"/>
            </a:xfrm>
            <a:prstGeom prst="homePlate">
              <a:avLst>
                <a:gd name="adj" fmla="val 0"/>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0" rtlCol="0" anchor="t"/>
            <a:lstStyle/>
            <a:p>
              <a:pPr lvl="0" defTabSz="711200">
                <a:spcBef>
                  <a:spcPts val="600"/>
                </a:spcBef>
              </a:pPr>
              <a:r>
                <a:rPr lang="en-US" sz="2000" dirty="0">
                  <a:solidFill>
                    <a:schemeClr val="accent1">
                      <a:lumMod val="75000"/>
                    </a:schemeClr>
                  </a:solidFill>
                  <a:latin typeface="+mj-lt"/>
                </a:rPr>
                <a:t>Analysis</a:t>
              </a:r>
            </a:p>
            <a:p>
              <a:pPr marL="117475" lvl="0" indent="-117475" defTabSz="711200">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Perception shifts</a:t>
              </a:r>
            </a:p>
            <a:p>
              <a:pPr marL="117475" lvl="0" indent="-117475" defTabSz="711200">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Advocacy actions</a:t>
              </a:r>
            </a:p>
            <a:p>
              <a:pPr marL="117475" lvl="0" indent="-117475" defTabSz="711200">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Propensity to donate</a:t>
              </a:r>
            </a:p>
          </p:txBody>
        </p:sp>
        <p:sp>
          <p:nvSpPr>
            <p:cNvPr id="25" name="Pentagon 24"/>
            <p:cNvSpPr/>
            <p:nvPr/>
          </p:nvSpPr>
          <p:spPr>
            <a:xfrm>
              <a:off x="7272288" y="1628750"/>
              <a:ext cx="1828800" cy="2103120"/>
            </a:xfrm>
            <a:prstGeom prst="homePlate">
              <a:avLst>
                <a:gd name="adj" fmla="val 49703"/>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0" rtlCol="0" anchor="t"/>
            <a:lstStyle/>
            <a:p>
              <a:pPr lvl="0" defTabSz="711200">
                <a:spcBef>
                  <a:spcPts val="600"/>
                </a:spcBef>
              </a:pPr>
              <a:r>
                <a:rPr lang="en-US" sz="2000" dirty="0">
                  <a:solidFill>
                    <a:schemeClr val="accent1">
                      <a:lumMod val="75000"/>
                    </a:schemeClr>
                  </a:solidFill>
                  <a:latin typeface="+mj-lt"/>
                </a:rPr>
                <a:t>Post-research</a:t>
              </a:r>
            </a:p>
            <a:p>
              <a:pPr marL="117475" indent="-117475" defTabSz="711200">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Create the narrative</a:t>
              </a:r>
            </a:p>
            <a:p>
              <a:pPr marL="117475" indent="-117475" defTabSz="711200">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Market Test</a:t>
              </a:r>
            </a:p>
            <a:p>
              <a:pPr marL="117475" indent="-117475" defTabSz="711200">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Sector Adoption</a:t>
              </a:r>
            </a:p>
          </p:txBody>
        </p:sp>
        <p:sp>
          <p:nvSpPr>
            <p:cNvPr id="23" name="Pentagon 22"/>
            <p:cNvSpPr/>
            <p:nvPr/>
          </p:nvSpPr>
          <p:spPr>
            <a:xfrm>
              <a:off x="3714116" y="1628750"/>
              <a:ext cx="1783080" cy="2103120"/>
            </a:xfrm>
            <a:prstGeom prst="homePlate">
              <a:avLst>
                <a:gd name="adj" fmla="val 0"/>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0" rtlCol="0" anchor="t"/>
            <a:lstStyle/>
            <a:p>
              <a:pPr lvl="0" defTabSz="711200">
                <a:spcBef>
                  <a:spcPts val="600"/>
                </a:spcBef>
              </a:pPr>
              <a:r>
                <a:rPr lang="en-US" sz="2000" dirty="0">
                  <a:solidFill>
                    <a:schemeClr val="accent1">
                      <a:lumMod val="75000"/>
                    </a:schemeClr>
                  </a:solidFill>
                  <a:latin typeface="+mj-lt"/>
                </a:rPr>
                <a:t>Quantitative</a:t>
              </a:r>
            </a:p>
            <a:p>
              <a:pPr marL="117475" indent="-117475">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1200</a:t>
              </a:r>
              <a:br>
                <a:rPr lang="en-US" sz="1400" dirty="0">
                  <a:solidFill>
                    <a:schemeClr val="accent3"/>
                  </a:solidFill>
                  <a:latin typeface="Franklin Gothic Book" panose="020B0503020102020204" pitchFamily="34" charset="0"/>
                </a:rPr>
              </a:br>
              <a:r>
                <a:rPr lang="en-US" sz="1400" dirty="0">
                  <a:solidFill>
                    <a:schemeClr val="accent3"/>
                  </a:solidFill>
                  <a:latin typeface="Franklin Gothic Book" panose="020B0503020102020204" pitchFamily="34" charset="0"/>
                </a:rPr>
                <a:t>person online interviews</a:t>
              </a:r>
              <a:br>
                <a:rPr lang="en-US" sz="1400" dirty="0">
                  <a:solidFill>
                    <a:schemeClr val="accent3"/>
                  </a:solidFill>
                  <a:latin typeface="Franklin Gothic Book" panose="020B0503020102020204" pitchFamily="34" charset="0"/>
                </a:rPr>
              </a:br>
              <a:r>
                <a:rPr lang="en-US" sz="1400" dirty="0">
                  <a:solidFill>
                    <a:schemeClr val="accent3"/>
                  </a:solidFill>
                  <a:latin typeface="Franklin Gothic Book" panose="020B0503020102020204" pitchFamily="34" charset="0"/>
                </a:rPr>
                <a:t>per country</a:t>
              </a:r>
            </a:p>
            <a:p>
              <a:pPr marL="117475" indent="-117475">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Engaged Public sample</a:t>
              </a:r>
            </a:p>
          </p:txBody>
        </p:sp>
        <p:sp>
          <p:nvSpPr>
            <p:cNvPr id="22" name="Pentagon 21"/>
            <p:cNvSpPr/>
            <p:nvPr/>
          </p:nvSpPr>
          <p:spPr>
            <a:xfrm>
              <a:off x="1935030" y="1628750"/>
              <a:ext cx="1783080" cy="2103120"/>
            </a:xfrm>
            <a:prstGeom prst="homePlate">
              <a:avLst>
                <a:gd name="adj" fmla="val 0"/>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0" rtlCol="0" anchor="t"/>
            <a:lstStyle/>
            <a:p>
              <a:pPr lvl="0" defTabSz="711200">
                <a:spcBef>
                  <a:spcPts val="600"/>
                </a:spcBef>
              </a:pPr>
              <a:r>
                <a:rPr lang="en-US" sz="2000" dirty="0">
                  <a:solidFill>
                    <a:schemeClr val="accent1">
                      <a:lumMod val="75000"/>
                    </a:schemeClr>
                  </a:solidFill>
                  <a:latin typeface="+mj-lt"/>
                </a:rPr>
                <a:t>Qualitative</a:t>
              </a:r>
            </a:p>
            <a:p>
              <a:pPr marL="117475" indent="-117475">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Focus groups with stimulus</a:t>
              </a:r>
            </a:p>
          </p:txBody>
        </p:sp>
        <p:sp>
          <p:nvSpPr>
            <p:cNvPr id="21" name="Pentagon 20"/>
            <p:cNvSpPr/>
            <p:nvPr/>
          </p:nvSpPr>
          <p:spPr>
            <a:xfrm>
              <a:off x="155944" y="1628750"/>
              <a:ext cx="1783080" cy="2103120"/>
            </a:xfrm>
            <a:prstGeom prst="homePlate">
              <a:avLst>
                <a:gd name="adj" fmla="val 0"/>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0" rtlCol="0" anchor="t"/>
            <a:lstStyle/>
            <a:p>
              <a:pPr>
                <a:spcBef>
                  <a:spcPts val="600"/>
                </a:spcBef>
              </a:pPr>
              <a:r>
                <a:rPr lang="en-US" sz="2000" dirty="0">
                  <a:solidFill>
                    <a:schemeClr val="accent1">
                      <a:lumMod val="75000"/>
                    </a:schemeClr>
                  </a:solidFill>
                  <a:latin typeface="+mj-lt"/>
                </a:rPr>
                <a:t>Pre-research</a:t>
              </a:r>
            </a:p>
            <a:p>
              <a:pPr marL="117475" indent="-117475">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Audit existing research</a:t>
              </a:r>
            </a:p>
            <a:p>
              <a:pPr marL="117475" indent="-117475">
                <a:spcBef>
                  <a:spcPts val="600"/>
                </a:spcBef>
                <a:buFont typeface="Wingdings" panose="05000000000000000000" pitchFamily="2" charset="2"/>
                <a:buChar char="§"/>
              </a:pPr>
              <a:r>
                <a:rPr lang="en-US" sz="1400" dirty="0">
                  <a:solidFill>
                    <a:schemeClr val="accent3"/>
                  </a:solidFill>
                  <a:latin typeface="Franklin Gothic Book" panose="020B0503020102020204" pitchFamily="34" charset="0"/>
                </a:rPr>
                <a:t>Create arguments</a:t>
              </a:r>
              <a:br>
                <a:rPr lang="en-US" sz="1400" dirty="0">
                  <a:solidFill>
                    <a:schemeClr val="accent3"/>
                  </a:solidFill>
                  <a:latin typeface="Franklin Gothic Book" panose="020B0503020102020204" pitchFamily="34" charset="0"/>
                </a:rPr>
              </a:br>
              <a:r>
                <a:rPr lang="en-US" sz="1400" dirty="0">
                  <a:solidFill>
                    <a:schemeClr val="accent3"/>
                  </a:solidFill>
                  <a:latin typeface="Franklin Gothic Book" panose="020B0503020102020204" pitchFamily="34" charset="0"/>
                </a:rPr>
                <a:t>to test</a:t>
              </a:r>
            </a:p>
          </p:txBody>
        </p:sp>
      </p:grpSp>
      <p:sp>
        <p:nvSpPr>
          <p:cNvPr id="2" name="Title 1"/>
          <p:cNvSpPr>
            <a:spLocks noGrp="1"/>
          </p:cNvSpPr>
          <p:nvPr>
            <p:ph type="title"/>
          </p:nvPr>
        </p:nvSpPr>
        <p:spPr/>
        <p:txBody>
          <a:bodyPr/>
          <a:lstStyle/>
          <a:p>
            <a:r>
              <a:rPr lang="en-US"/>
              <a:t>A Comprehensive Approach</a:t>
            </a:r>
            <a:endParaRPr lang="en-US" dirty="0"/>
          </a:p>
        </p:txBody>
      </p:sp>
      <p:sp>
        <p:nvSpPr>
          <p:cNvPr id="3" name="Slide Number Placeholder 2"/>
          <p:cNvSpPr>
            <a:spLocks noGrp="1"/>
          </p:cNvSpPr>
          <p:nvPr>
            <p:ph type="sldNum" sz="quarter" idx="10"/>
          </p:nvPr>
        </p:nvSpPr>
        <p:spPr>
          <a:xfrm>
            <a:off x="8017233" y="4725171"/>
            <a:ext cx="784577" cy="273844"/>
          </a:xfrm>
        </p:spPr>
        <p:txBody>
          <a:bodyPr/>
          <a:lstStyle/>
          <a:p>
            <a:fld id="{46903638-178D-3E4C-8874-E0FA73D16517}" type="slidenum">
              <a:rPr lang="en-US" smtClean="0"/>
              <a:pPr/>
              <a:t>5</a:t>
            </a:fld>
            <a:endParaRPr lang="en-US" dirty="0"/>
          </a:p>
        </p:txBody>
      </p:sp>
      <p:sp>
        <p:nvSpPr>
          <p:cNvPr id="8" name="TextBox 7"/>
          <p:cNvSpPr txBox="1"/>
          <p:nvPr/>
        </p:nvSpPr>
        <p:spPr>
          <a:xfrm>
            <a:off x="311780" y="887443"/>
            <a:ext cx="7874908" cy="646331"/>
          </a:xfrm>
          <a:prstGeom prst="rect">
            <a:avLst/>
          </a:prstGeom>
          <a:noFill/>
        </p:spPr>
        <p:txBody>
          <a:bodyPr wrap="square" lIns="0" rIns="0" rtlCol="0">
            <a:spAutoFit/>
          </a:bodyPr>
          <a:lstStyle/>
          <a:p>
            <a:r>
              <a:rPr lang="en-US" dirty="0">
                <a:solidFill>
                  <a:schemeClr val="accent3"/>
                </a:solidFill>
                <a:latin typeface="Franklin Gothic Book" panose="020B0503020102020204" pitchFamily="34" charset="0"/>
              </a:rPr>
              <a:t>The primary objective was to learn something </a:t>
            </a:r>
            <a:r>
              <a:rPr lang="en-US" i="1" dirty="0">
                <a:solidFill>
                  <a:schemeClr val="accent3"/>
                </a:solidFill>
                <a:latin typeface="Franklin Gothic Book" panose="020B0503020102020204" pitchFamily="34" charset="0"/>
              </a:rPr>
              <a:t>new</a:t>
            </a:r>
            <a:r>
              <a:rPr lang="en-US" dirty="0">
                <a:solidFill>
                  <a:schemeClr val="accent3"/>
                </a:solidFill>
                <a:latin typeface="Franklin Gothic Book" panose="020B0503020102020204" pitchFamily="34" charset="0"/>
              </a:rPr>
              <a:t> about how to</a:t>
            </a:r>
            <a:br>
              <a:rPr lang="en-US" dirty="0">
                <a:solidFill>
                  <a:schemeClr val="accent3"/>
                </a:solidFill>
                <a:latin typeface="Franklin Gothic Book" panose="020B0503020102020204" pitchFamily="34" charset="0"/>
              </a:rPr>
            </a:br>
            <a:r>
              <a:rPr lang="en-US" dirty="0">
                <a:solidFill>
                  <a:schemeClr val="accent3"/>
                </a:solidFill>
                <a:latin typeface="+mj-lt"/>
              </a:rPr>
              <a:t>change</a:t>
            </a:r>
            <a:r>
              <a:rPr lang="en-US" dirty="0">
                <a:solidFill>
                  <a:schemeClr val="accent3"/>
                </a:solidFill>
                <a:latin typeface="Franklin Gothic Book" panose="020B0503020102020204" pitchFamily="34" charset="0"/>
              </a:rPr>
              <a:t> public attitudes – rather than greater understanding of existing attitudes.</a:t>
            </a:r>
          </a:p>
        </p:txBody>
      </p:sp>
      <p:grpSp>
        <p:nvGrpSpPr>
          <p:cNvPr id="6" name="Group 5"/>
          <p:cNvGrpSpPr>
            <a:grpSpLocks noChangeAspect="1"/>
          </p:cNvGrpSpPr>
          <p:nvPr/>
        </p:nvGrpSpPr>
        <p:grpSpPr>
          <a:xfrm>
            <a:off x="2189921" y="3824264"/>
            <a:ext cx="3060279" cy="453923"/>
            <a:chOff x="1969262" y="3829754"/>
            <a:chExt cx="3398263" cy="504056"/>
          </a:xfrm>
        </p:grpSpPr>
        <p:sp>
          <p:nvSpPr>
            <p:cNvPr id="4" name="Rectangle 3"/>
            <p:cNvSpPr/>
            <p:nvPr/>
          </p:nvSpPr>
          <p:spPr>
            <a:xfrm>
              <a:off x="1969262" y="3829754"/>
              <a:ext cx="3398263" cy="504056"/>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2109506" y="3875233"/>
              <a:ext cx="3096352" cy="413098"/>
              <a:chOff x="2130016" y="3883757"/>
              <a:chExt cx="3096352" cy="413098"/>
            </a:xfrm>
          </p:grpSpPr>
          <p:pic>
            <p:nvPicPr>
              <p:cNvPr id="12" name="France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016" y="3898404"/>
                <a:ext cx="644082" cy="398451"/>
              </a:xfrm>
              <a:prstGeom prst="rect">
                <a:avLst/>
              </a:prstGeom>
            </p:spPr>
          </p:pic>
          <p:pic>
            <p:nvPicPr>
              <p:cNvPr id="15" name="Germany fla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439" y="3898404"/>
                <a:ext cx="644082" cy="398451"/>
              </a:xfrm>
              <a:prstGeom prst="rect">
                <a:avLst/>
              </a:prstGeom>
            </p:spPr>
          </p:pic>
          <p:pic>
            <p:nvPicPr>
              <p:cNvPr id="16" name="UK fla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2286" y="3890300"/>
                <a:ext cx="644082" cy="396850"/>
              </a:xfrm>
              <a:prstGeom prst="rect">
                <a:avLst/>
              </a:prstGeom>
            </p:spPr>
          </p:pic>
          <p:pic>
            <p:nvPicPr>
              <p:cNvPr id="17" name="USA fla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4862" y="3883757"/>
                <a:ext cx="644082" cy="396050"/>
              </a:xfrm>
              <a:prstGeom prst="rect">
                <a:avLst/>
              </a:prstGeom>
            </p:spPr>
          </p:pic>
        </p:grpSp>
      </p:grpSp>
    </p:spTree>
    <p:extLst>
      <p:ext uri="{BB962C8B-B14F-4D97-AF65-F5344CB8AC3E}">
        <p14:creationId xmlns:p14="http://schemas.microsoft.com/office/powerpoint/2010/main" val="423812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Audience Overview</a:t>
            </a:r>
          </a:p>
        </p:txBody>
      </p:sp>
    </p:spTree>
    <p:extLst>
      <p:ext uri="{BB962C8B-B14F-4D97-AF65-F5344CB8AC3E}">
        <p14:creationId xmlns:p14="http://schemas.microsoft.com/office/powerpoint/2010/main" val="1438997611"/>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Challenge</a:t>
            </a:r>
          </a:p>
        </p:txBody>
      </p:sp>
      <p:sp>
        <p:nvSpPr>
          <p:cNvPr id="3" name="Slide Number Placeholder 2"/>
          <p:cNvSpPr>
            <a:spLocks noGrp="1"/>
          </p:cNvSpPr>
          <p:nvPr>
            <p:ph type="sldNum" sz="quarter" idx="10"/>
          </p:nvPr>
        </p:nvSpPr>
        <p:spPr/>
        <p:txBody>
          <a:bodyPr/>
          <a:lstStyle/>
          <a:p>
            <a:fld id="{46903638-178D-3E4C-8874-E0FA73D16517}" type="slidenum">
              <a:rPr lang="en-US" smtClean="0"/>
              <a:pPr/>
              <a:t>7</a:t>
            </a:fld>
            <a:endParaRPr lang="en-US" dirty="0"/>
          </a:p>
        </p:txBody>
      </p:sp>
      <p:sp>
        <p:nvSpPr>
          <p:cNvPr id="4" name="TextBox 3"/>
          <p:cNvSpPr txBox="1"/>
          <p:nvPr/>
        </p:nvSpPr>
        <p:spPr>
          <a:xfrm>
            <a:off x="338088" y="1139746"/>
            <a:ext cx="7632848" cy="369332"/>
          </a:xfrm>
          <a:prstGeom prst="rect">
            <a:avLst/>
          </a:prstGeom>
          <a:noFill/>
        </p:spPr>
        <p:txBody>
          <a:bodyPr wrap="square" rtlCol="0">
            <a:spAutoFit/>
          </a:bodyPr>
          <a:lstStyle/>
          <a:p>
            <a:r>
              <a:rPr lang="en-US" b="1" dirty="0">
                <a:solidFill>
                  <a:schemeClr val="accent3"/>
                </a:solidFill>
              </a:rPr>
              <a:t>The Engaged Public in the UK represents less than a third of the population</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947168"/>
            <a:ext cx="4342631" cy="224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77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Our Audiences For This Research</a:t>
            </a:r>
          </a:p>
        </p:txBody>
      </p:sp>
      <p:sp>
        <p:nvSpPr>
          <p:cNvPr id="24" name="Slide Number Placeholder 23"/>
          <p:cNvSpPr>
            <a:spLocks noGrp="1"/>
          </p:cNvSpPr>
          <p:nvPr>
            <p:ph type="sldNum" sz="quarter" idx="4294967295"/>
          </p:nvPr>
        </p:nvSpPr>
        <p:spPr>
          <a:xfrm>
            <a:off x="6668211" y="4725171"/>
            <a:ext cx="2133600" cy="273844"/>
          </a:xfrm>
          <a:prstGeom prst="rect">
            <a:avLst/>
          </a:prstGeom>
        </p:spPr>
        <p:txBody>
          <a:bodyPr/>
          <a:lstStyle/>
          <a:p>
            <a:pPr algn="r"/>
            <a:fld id="{46903638-178D-3E4C-8874-E0FA73D16517}" type="slidenum">
              <a:rPr lang="en-US" sz="800" smtClean="0"/>
              <a:pPr algn="r"/>
              <a:t>8</a:t>
            </a:fld>
            <a:endParaRPr lang="en-US" sz="800" dirty="0"/>
          </a:p>
        </p:txBody>
      </p:sp>
      <p:pic>
        <p:nvPicPr>
          <p:cNvPr id="8" name="Picture 7" descr="SKeptics_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763" y="3579861"/>
            <a:ext cx="931205" cy="1419153"/>
          </a:xfrm>
          <a:prstGeom prst="rect">
            <a:avLst/>
          </a:prstGeom>
        </p:spPr>
      </p:pic>
      <p:pic>
        <p:nvPicPr>
          <p:cNvPr id="9" name="Picture 8" descr="Swing_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7576" y="3435846"/>
            <a:ext cx="965199" cy="1644228"/>
          </a:xfrm>
          <a:prstGeom prst="rect">
            <a:avLst/>
          </a:prstGeom>
        </p:spPr>
      </p:pic>
      <p:pic>
        <p:nvPicPr>
          <p:cNvPr id="10" name="Picture 9" descr="Pro_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3214" y="3579862"/>
            <a:ext cx="1029854" cy="1512168"/>
          </a:xfrm>
          <a:prstGeom prst="rect">
            <a:avLst/>
          </a:prstGeom>
        </p:spPr>
      </p:pic>
      <p:sp>
        <p:nvSpPr>
          <p:cNvPr id="12" name="Content Placeholder 2"/>
          <p:cNvSpPr txBox="1">
            <a:spLocks/>
          </p:cNvSpPr>
          <p:nvPr/>
        </p:nvSpPr>
        <p:spPr>
          <a:xfrm>
            <a:off x="280988" y="1563638"/>
            <a:ext cx="2627312" cy="536731"/>
          </a:xfrm>
          <a:prstGeom prst="rect">
            <a:avLst/>
          </a:prstGeom>
        </p:spPr>
        <p:txBody>
          <a:bodyPr vert="horz" lIns="14400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b="1" dirty="0">
                <a:solidFill>
                  <a:schemeClr val="accent3"/>
                </a:solidFill>
                <a:latin typeface="Calibri Light"/>
                <a:cs typeface="Calibri Light"/>
              </a:rPr>
              <a:t>Supporters (41%)</a:t>
            </a:r>
            <a:br>
              <a:rPr lang="en-US" sz="2400" dirty="0">
                <a:solidFill>
                  <a:schemeClr val="accent3"/>
                </a:solidFill>
                <a:latin typeface="Arial"/>
                <a:cs typeface="Arial"/>
              </a:rPr>
            </a:br>
            <a:endParaRPr lang="en-US" sz="2400" dirty="0">
              <a:solidFill>
                <a:schemeClr val="accent3"/>
              </a:solidFill>
              <a:latin typeface="Arial"/>
              <a:cs typeface="Arial"/>
            </a:endParaRPr>
          </a:p>
        </p:txBody>
      </p:sp>
      <p:sp>
        <p:nvSpPr>
          <p:cNvPr id="13" name="Content Placeholder 2"/>
          <p:cNvSpPr txBox="1">
            <a:spLocks/>
          </p:cNvSpPr>
          <p:nvPr/>
        </p:nvSpPr>
        <p:spPr>
          <a:xfrm>
            <a:off x="3369639" y="1563639"/>
            <a:ext cx="1844004" cy="536731"/>
          </a:xfrm>
          <a:prstGeom prst="rect">
            <a:avLst/>
          </a:prstGeom>
        </p:spPr>
        <p:txBody>
          <a:bodyPr vert="horz" lIns="14400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b="1" dirty="0">
                <a:solidFill>
                  <a:schemeClr val="accent3"/>
                </a:solidFill>
                <a:latin typeface="Calibri Light"/>
                <a:cs typeface="Calibri Light"/>
              </a:rPr>
              <a:t>Swings (47%)</a:t>
            </a:r>
            <a:br>
              <a:rPr lang="en-US" sz="2400" dirty="0">
                <a:solidFill>
                  <a:schemeClr val="accent3"/>
                </a:solidFill>
                <a:latin typeface="Arial"/>
                <a:cs typeface="Arial"/>
              </a:rPr>
            </a:br>
            <a:endParaRPr lang="en-US" sz="2400" dirty="0">
              <a:solidFill>
                <a:schemeClr val="accent3"/>
              </a:solidFill>
              <a:latin typeface="Arial"/>
              <a:cs typeface="Arial"/>
            </a:endParaRPr>
          </a:p>
        </p:txBody>
      </p:sp>
      <p:sp>
        <p:nvSpPr>
          <p:cNvPr id="14" name="Content Placeholder 2"/>
          <p:cNvSpPr txBox="1">
            <a:spLocks/>
          </p:cNvSpPr>
          <p:nvPr/>
        </p:nvSpPr>
        <p:spPr>
          <a:xfrm>
            <a:off x="6223073" y="1563638"/>
            <a:ext cx="2165351" cy="536731"/>
          </a:xfrm>
          <a:prstGeom prst="rect">
            <a:avLst/>
          </a:prstGeom>
        </p:spPr>
        <p:txBody>
          <a:bodyPr vert="horz" lIns="144000" tIns="46800" rIns="91440" bIns="45720" rtlCol="0">
            <a:no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chemeClr val="accent3"/>
                </a:solidFill>
                <a:latin typeface="Calibri Light"/>
                <a:cs typeface="Calibri Light"/>
              </a:rPr>
              <a:t>Sceptics (12%)</a:t>
            </a:r>
            <a:br>
              <a:rPr lang="en-US" sz="2400" dirty="0">
                <a:solidFill>
                  <a:schemeClr val="accent3"/>
                </a:solidFill>
                <a:latin typeface="Arial"/>
                <a:cs typeface="Arial"/>
              </a:rPr>
            </a:br>
            <a:endParaRPr lang="en-US" sz="2400" dirty="0">
              <a:solidFill>
                <a:schemeClr val="accent3"/>
              </a:solidFill>
              <a:latin typeface="Arial"/>
              <a:cs typeface="Arial"/>
            </a:endParaRPr>
          </a:p>
        </p:txBody>
      </p:sp>
      <p:sp>
        <p:nvSpPr>
          <p:cNvPr id="19" name="Content Placeholder 2"/>
          <p:cNvSpPr txBox="1">
            <a:spLocks/>
          </p:cNvSpPr>
          <p:nvPr/>
        </p:nvSpPr>
        <p:spPr>
          <a:xfrm>
            <a:off x="489757" y="2100370"/>
            <a:ext cx="2382256" cy="1479492"/>
          </a:xfrm>
          <a:prstGeom prst="rect">
            <a:avLst/>
          </a:prstGeom>
        </p:spPr>
        <p:txBody>
          <a:bodyPr vert="horz" lIns="45720" tIns="46800" rIns="91440" bIns="45720" rtlCol="0">
            <a:norm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Calibri Light"/>
              </a:rPr>
              <a:t>Positive about development</a:t>
            </a:r>
          </a:p>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Have taken action</a:t>
            </a:r>
          </a:p>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Liberal and well-educated</a:t>
            </a:r>
          </a:p>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Consume </a:t>
            </a:r>
            <a:r>
              <a:rPr lang="en-US" sz="1100" i="1" dirty="0">
                <a:solidFill>
                  <a:schemeClr val="accent3"/>
                </a:solidFill>
                <a:latin typeface="Franklin Gothic Book" panose="020B0503020102020204" pitchFamily="34" charset="0"/>
                <a:cs typeface="Arial"/>
              </a:rPr>
              <a:t>a lot</a:t>
            </a:r>
            <a:r>
              <a:rPr lang="en-US" sz="1100" dirty="0">
                <a:solidFill>
                  <a:schemeClr val="accent3"/>
                </a:solidFill>
                <a:latin typeface="Franklin Gothic Book" panose="020B0503020102020204" pitchFamily="34" charset="0"/>
                <a:cs typeface="Arial"/>
              </a:rPr>
              <a:t> of news media</a:t>
            </a:r>
          </a:p>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Care about other social causes</a:t>
            </a:r>
          </a:p>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High perceived social capital</a:t>
            </a:r>
          </a:p>
        </p:txBody>
      </p:sp>
      <p:cxnSp>
        <p:nvCxnSpPr>
          <p:cNvPr id="5" name="Straight Connector 4"/>
          <p:cNvCxnSpPr/>
          <p:nvPr/>
        </p:nvCxnSpPr>
        <p:spPr>
          <a:xfrm>
            <a:off x="2908300" y="2357023"/>
            <a:ext cx="0" cy="1990694"/>
          </a:xfrm>
          <a:prstGeom prst="line">
            <a:avLst/>
          </a:prstGeom>
          <a:ln w="12700">
            <a:solidFill>
              <a:schemeClr val="accent3"/>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86208" y="2363842"/>
            <a:ext cx="0" cy="1983875"/>
          </a:xfrm>
          <a:prstGeom prst="line">
            <a:avLst/>
          </a:prstGeom>
          <a:ln w="12700">
            <a:solidFill>
              <a:schemeClr val="accent3"/>
            </a:solidFill>
            <a:prstDash val="sysDot"/>
          </a:ln>
        </p:spPr>
        <p:style>
          <a:lnRef idx="2">
            <a:schemeClr val="accent1"/>
          </a:lnRef>
          <a:fillRef idx="0">
            <a:schemeClr val="accent1"/>
          </a:fillRef>
          <a:effectRef idx="1">
            <a:schemeClr val="accent1"/>
          </a:effectRef>
          <a:fontRef idx="minor">
            <a:schemeClr val="tx1"/>
          </a:fontRef>
        </p:style>
      </p:cxnSp>
      <p:sp>
        <p:nvSpPr>
          <p:cNvPr id="21" name="Content Placeholder 2"/>
          <p:cNvSpPr txBox="1">
            <a:spLocks/>
          </p:cNvSpPr>
          <p:nvPr/>
        </p:nvSpPr>
        <p:spPr>
          <a:xfrm>
            <a:off x="3017895" y="2100370"/>
            <a:ext cx="2547492" cy="1479491"/>
          </a:xfrm>
          <a:prstGeom prst="rect">
            <a:avLst/>
          </a:prstGeom>
        </p:spPr>
        <p:txBody>
          <a:bodyPr vert="horz" lIns="45720" tIns="46800" rIns="91440" bIns="45720" rtlCol="0">
            <a:norm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Undecided about development</a:t>
            </a:r>
          </a:p>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Would consider taking action</a:t>
            </a:r>
          </a:p>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Generally younger than the Pros</a:t>
            </a:r>
          </a:p>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Similar politically to the Pros</a:t>
            </a:r>
          </a:p>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Care about other social causes, but a little less than Pros</a:t>
            </a:r>
          </a:p>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Medium perceived social capital</a:t>
            </a:r>
          </a:p>
          <a:p>
            <a:pPr marL="285750" indent="-285750">
              <a:buFont typeface="Arial" panose="020B0604020202020204" pitchFamily="34" charset="0"/>
              <a:buChar char="•"/>
            </a:pPr>
            <a:endParaRPr lang="en-US" sz="1100" dirty="0">
              <a:solidFill>
                <a:schemeClr val="accent3"/>
              </a:solidFill>
              <a:latin typeface="Franklin Gothic Book" panose="020B0503020102020204" pitchFamily="34" charset="0"/>
              <a:cs typeface="Arial"/>
            </a:endParaRPr>
          </a:p>
        </p:txBody>
      </p:sp>
      <p:sp>
        <p:nvSpPr>
          <p:cNvPr id="22" name="Content Placeholder 2"/>
          <p:cNvSpPr txBox="1">
            <a:spLocks/>
          </p:cNvSpPr>
          <p:nvPr/>
        </p:nvSpPr>
        <p:spPr>
          <a:xfrm>
            <a:off x="5807030" y="2100368"/>
            <a:ext cx="2581394" cy="1479492"/>
          </a:xfrm>
          <a:prstGeom prst="rect">
            <a:avLst/>
          </a:prstGeom>
        </p:spPr>
        <p:txBody>
          <a:bodyPr vert="horz" lIns="45720" tIns="46800" rIns="91440" bIns="45720" rtlCol="0">
            <a:norm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349200" indent="0" algn="l" defTabSz="457200" rtl="0" eaLnBrk="1" latinLnBrk="0" hangingPunct="1">
              <a:spcBef>
                <a:spcPct val="20000"/>
              </a:spcBef>
              <a:buFont typeface="Arial"/>
              <a:buNone/>
              <a:defRPr sz="800" kern="1200">
                <a:solidFill>
                  <a:schemeClr val="tx1"/>
                </a:solidFill>
                <a:latin typeface="+mn-lt"/>
                <a:ea typeface="+mn-ea"/>
                <a:cs typeface="+mn-cs"/>
              </a:defRPr>
            </a:lvl2pPr>
            <a:lvl3pPr marL="662400" indent="0" algn="l" defTabSz="457200" rtl="0" eaLnBrk="1" latinLnBrk="0" hangingPunct="1">
              <a:spcBef>
                <a:spcPct val="20000"/>
              </a:spcBef>
              <a:buFont typeface="Arial"/>
              <a:buNone/>
              <a:defRPr sz="800" kern="1200">
                <a:solidFill>
                  <a:schemeClr val="tx1"/>
                </a:solidFill>
                <a:latin typeface="+mn-lt"/>
                <a:ea typeface="+mn-ea"/>
                <a:cs typeface="+mn-cs"/>
              </a:defRPr>
            </a:lvl3pPr>
            <a:lvl4pPr marL="975600" indent="0" algn="l" defTabSz="457200" rtl="0" eaLnBrk="1" latinLnBrk="0" hangingPunct="1">
              <a:spcBef>
                <a:spcPct val="20000"/>
              </a:spcBef>
              <a:buFont typeface="Arial"/>
              <a:buNone/>
              <a:defRPr sz="800" kern="1200">
                <a:solidFill>
                  <a:schemeClr val="tx1"/>
                </a:solidFill>
                <a:latin typeface="+mn-lt"/>
                <a:ea typeface="+mn-ea"/>
                <a:cs typeface="+mn-cs"/>
              </a:defRPr>
            </a:lvl4pPr>
            <a:lvl5pPr marL="1252800" indent="0" algn="l" defTabSz="457200" rtl="0" eaLnBrk="1" latinLnBrk="0" hangingPunct="1">
              <a:spcBef>
                <a:spcPct val="20000"/>
              </a:spcBef>
              <a:buFont typeface="Arial"/>
              <a:buNone/>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Skeptical about development</a:t>
            </a:r>
          </a:p>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At least willing to consider actions</a:t>
            </a:r>
          </a:p>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Older</a:t>
            </a:r>
          </a:p>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More Conservative</a:t>
            </a:r>
          </a:p>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Care considerably less about other social causes</a:t>
            </a:r>
          </a:p>
          <a:p>
            <a:pPr marL="285750" indent="-285750">
              <a:buFont typeface="Arial" panose="020B0604020202020204" pitchFamily="34" charset="0"/>
              <a:buChar char="•"/>
            </a:pPr>
            <a:r>
              <a:rPr lang="en-US" sz="1100" dirty="0">
                <a:solidFill>
                  <a:schemeClr val="accent3"/>
                </a:solidFill>
                <a:latin typeface="Franklin Gothic Book" panose="020B0503020102020204" pitchFamily="34" charset="0"/>
                <a:cs typeface="Arial"/>
              </a:rPr>
              <a:t>Medium perceived social capital</a:t>
            </a:r>
          </a:p>
        </p:txBody>
      </p:sp>
      <p:sp>
        <p:nvSpPr>
          <p:cNvPr id="6" name="TextBox 5"/>
          <p:cNvSpPr txBox="1"/>
          <p:nvPr/>
        </p:nvSpPr>
        <p:spPr>
          <a:xfrm>
            <a:off x="489756" y="1017144"/>
            <a:ext cx="7560840" cy="369332"/>
          </a:xfrm>
          <a:prstGeom prst="rect">
            <a:avLst/>
          </a:prstGeom>
          <a:noFill/>
        </p:spPr>
        <p:txBody>
          <a:bodyPr wrap="square" rtlCol="0">
            <a:spAutoFit/>
          </a:bodyPr>
          <a:lstStyle/>
          <a:p>
            <a:r>
              <a:rPr lang="en-US" dirty="0">
                <a:solidFill>
                  <a:schemeClr val="accent3"/>
                </a:solidFill>
              </a:rPr>
              <a:t>MUST be engaged with these issues to qualify for the research.</a:t>
            </a:r>
          </a:p>
        </p:txBody>
      </p:sp>
    </p:spTree>
    <p:extLst>
      <p:ext uri="{BB962C8B-B14F-4D97-AF65-F5344CB8AC3E}">
        <p14:creationId xmlns:p14="http://schemas.microsoft.com/office/powerpoint/2010/main" val="329073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Opportunity</a:t>
            </a:r>
          </a:p>
        </p:txBody>
      </p:sp>
      <p:sp>
        <p:nvSpPr>
          <p:cNvPr id="3" name="Slide Number Placeholder 2"/>
          <p:cNvSpPr>
            <a:spLocks noGrp="1"/>
          </p:cNvSpPr>
          <p:nvPr>
            <p:ph type="sldNum" sz="quarter" idx="10"/>
          </p:nvPr>
        </p:nvSpPr>
        <p:spPr/>
        <p:txBody>
          <a:bodyPr/>
          <a:lstStyle/>
          <a:p>
            <a:fld id="{46903638-178D-3E4C-8874-E0FA73D16517}" type="slidenum">
              <a:rPr lang="en-US" smtClean="0"/>
              <a:pPr/>
              <a:t>9</a:t>
            </a:fld>
            <a:endParaRPr lang="en-US" dirty="0"/>
          </a:p>
        </p:txBody>
      </p:sp>
      <p:sp>
        <p:nvSpPr>
          <p:cNvPr id="4" name="TextBox 3"/>
          <p:cNvSpPr txBox="1"/>
          <p:nvPr/>
        </p:nvSpPr>
        <p:spPr>
          <a:xfrm>
            <a:off x="338088" y="1139746"/>
            <a:ext cx="7632848" cy="646331"/>
          </a:xfrm>
          <a:prstGeom prst="rect">
            <a:avLst/>
          </a:prstGeom>
          <a:noFill/>
        </p:spPr>
        <p:txBody>
          <a:bodyPr wrap="square" rtlCol="0">
            <a:spAutoFit/>
          </a:bodyPr>
          <a:lstStyle/>
          <a:p>
            <a:r>
              <a:rPr lang="en-US" b="1" dirty="0">
                <a:solidFill>
                  <a:schemeClr val="accent3"/>
                </a:solidFill>
              </a:rPr>
              <a:t>Within the Engaged Public we can potentially double the support for development</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305" y="1960347"/>
            <a:ext cx="3081139" cy="276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24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The Narrative">
      <a:dk1>
        <a:sysClr val="windowText" lastClr="000000"/>
      </a:dk1>
      <a:lt1>
        <a:sysClr val="window" lastClr="FFFFFF"/>
      </a:lt1>
      <a:dk2>
        <a:srgbClr val="1F497D"/>
      </a:dk2>
      <a:lt2>
        <a:srgbClr val="EEECE1"/>
      </a:lt2>
      <a:accent1>
        <a:srgbClr val="EC4638"/>
      </a:accent1>
      <a:accent2>
        <a:srgbClr val="7C0D59"/>
      </a:accent2>
      <a:accent3>
        <a:srgbClr val="033359"/>
      </a:accent3>
      <a:accent4>
        <a:srgbClr val="EFAB2C"/>
      </a:accent4>
      <a:accent5>
        <a:srgbClr val="1CACAC"/>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6468</TotalTime>
  <Words>1490</Words>
  <Application>Microsoft Office PowerPoint</Application>
  <PresentationFormat>On-screen Show (16:9)</PresentationFormat>
  <Paragraphs>233</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Franklin Gothic Book</vt:lpstr>
      <vt:lpstr>Franklin Gothic Medium</vt:lpstr>
      <vt:lpstr>Wingdings</vt:lpstr>
      <vt:lpstr>1_Office Theme</vt:lpstr>
      <vt:lpstr>PowerPoint Presentation</vt:lpstr>
      <vt:lpstr>The Narrative Partners</vt:lpstr>
      <vt:lpstr>Our Ambition</vt:lpstr>
      <vt:lpstr>Methodology</vt:lpstr>
      <vt:lpstr>A Comprehensive Approach</vt:lpstr>
      <vt:lpstr>Audience Overview</vt:lpstr>
      <vt:lpstr>The Challenge</vt:lpstr>
      <vt:lpstr>Our Audiences For This Research</vt:lpstr>
      <vt:lpstr>The Opportunity</vt:lpstr>
      <vt:lpstr>The narrative Approach</vt:lpstr>
      <vt:lpstr>The Final Four Frames</vt:lpstr>
      <vt:lpstr>Narrative Messages</vt:lpstr>
      <vt:lpstr>The Narrative Approach</vt:lpstr>
      <vt:lpstr>The Narrative Tagline</vt:lpstr>
      <vt:lpstr>In practice</vt:lpstr>
      <vt:lpstr>Language Tips: General</vt:lpstr>
      <vt:lpstr>PowerPoint Presentation</vt:lpstr>
      <vt:lpstr>Research Insights: Dos</vt:lpstr>
      <vt:lpstr>Research Insights: Don’ts</vt:lpstr>
      <vt:lpstr>PowerPoint Presentation</vt:lpstr>
      <vt:lpstr>Next steps?  </vt:lpstr>
      <vt:lpstr>OVER TO YOU </vt:lpstr>
      <vt:lpstr>Areas for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New</dc:creator>
  <cp:lastModifiedBy>Luke Stewart</cp:lastModifiedBy>
  <cp:revision>577</cp:revision>
  <cp:lastPrinted>2015-02-23T11:55:51Z</cp:lastPrinted>
  <dcterms:created xsi:type="dcterms:W3CDTF">2014-05-29T13:22:00Z</dcterms:created>
  <dcterms:modified xsi:type="dcterms:W3CDTF">2016-11-28T11:08:06Z</dcterms:modified>
</cp:coreProperties>
</file>